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0" r:id="rId1"/>
  </p:sldMasterIdLst>
  <p:notesMasterIdLst>
    <p:notesMasterId r:id="rId25"/>
  </p:notesMasterIdLst>
  <p:handoutMasterIdLst>
    <p:handoutMasterId r:id="rId26"/>
  </p:handoutMasterIdLst>
  <p:sldIdLst>
    <p:sldId id="297" r:id="rId2"/>
    <p:sldId id="283" r:id="rId3"/>
    <p:sldId id="310" r:id="rId4"/>
    <p:sldId id="277" r:id="rId5"/>
    <p:sldId id="307" r:id="rId6"/>
    <p:sldId id="304" r:id="rId7"/>
    <p:sldId id="305" r:id="rId8"/>
    <p:sldId id="293" r:id="rId9"/>
    <p:sldId id="284" r:id="rId10"/>
    <p:sldId id="285" r:id="rId11"/>
    <p:sldId id="298" r:id="rId12"/>
    <p:sldId id="282" r:id="rId13"/>
    <p:sldId id="263" r:id="rId14"/>
    <p:sldId id="308" r:id="rId15"/>
    <p:sldId id="311" r:id="rId16"/>
    <p:sldId id="295" r:id="rId17"/>
    <p:sldId id="301" r:id="rId18"/>
    <p:sldId id="290" r:id="rId19"/>
    <p:sldId id="306" r:id="rId20"/>
    <p:sldId id="303" r:id="rId21"/>
    <p:sldId id="29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4"/>
    <a:srgbClr val="00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123" autoAdjust="0"/>
  </p:normalViewPr>
  <p:slideViewPr>
    <p:cSldViewPr snapToGrid="0">
      <p:cViewPr varScale="1">
        <p:scale>
          <a:sx n="107" d="100"/>
          <a:sy n="107" d="100"/>
        </p:scale>
        <p:origin x="14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08EBE-36C0-425A-BEE5-AB3663C9802A}" type="datetimeFigureOut">
              <a:rPr lang="de-DE" smtClean="0"/>
              <a:t>21.04.2022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5606C-F817-4371-80B1-CB632939C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35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07C1-E5E2-4C10-9A9C-F80E7B3D7001}" type="datetimeFigureOut">
              <a:rPr lang="de-DE" smtClean="0"/>
              <a:t>21.04.2022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527F-95C1-42F7-A5B2-F3762FAA4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12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7B97A-CD00-4022-B39D-6AC4E38DDD4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83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7B97A-CD00-4022-B39D-6AC4E38DDD4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61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6527F-95C1-42F7-A5B2-F3762FAA4201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09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JR - Textmast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960-2FF4-4B2A-A2A4-2CE63C4881D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4BC3-D027-496E-8CED-EA6FA10C940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0" y="2581469"/>
            <a:ext cx="7886700" cy="357009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28650" y="1860550"/>
            <a:ext cx="7799388" cy="55245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302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 Leeres 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B60E960-2FF4-4B2A-A2A4-2CE63C4881D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00"/>
              <a:t>21.04.2022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78D4BC3-D027-496E-8CED-EA6FA10C940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JR - Titel 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960-2FF4-4B2A-A2A4-2CE63C4881D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4BC3-D027-496E-8CED-EA6FA10C940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4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JR - 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960-2FF4-4B2A-A2A4-2CE63C4881D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4BC3-D027-496E-8CED-EA6FA10C940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28650" y="2034073"/>
            <a:ext cx="7886699" cy="409367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2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JR -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B60E960-2FF4-4B2A-A2A4-2CE63C4881D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00"/>
              <a:t>21.04.2022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78D4BC3-D027-496E-8CED-EA6FA10C940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628650" y="1835150"/>
            <a:ext cx="7886700" cy="438467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5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960-2FF4-4B2A-A2A4-2CE63C4881D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4BC3-D027-496E-8CED-EA6FA10C940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59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B60E960-2FF4-4B2A-A2A4-2CE63C4881D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00"/>
              <a:t>21.04.2022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78D4BC3-D027-496E-8CED-EA6FA10C940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628650" y="1690688"/>
            <a:ext cx="7886700" cy="0"/>
          </a:xfrm>
          <a:prstGeom prst="line">
            <a:avLst/>
          </a:prstGeom>
          <a:ln w="38100">
            <a:solidFill>
              <a:srgbClr val="005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67" y="365126"/>
            <a:ext cx="1061383" cy="6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8" r:id="rId2"/>
    <p:sldLayoutId id="2147483894" r:id="rId3"/>
    <p:sldLayoutId id="2147483892" r:id="rId4"/>
    <p:sldLayoutId id="2147483897" r:id="rId5"/>
    <p:sldLayoutId id="214748389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ADEB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000" kern="1200">
          <a:solidFill>
            <a:srgbClr val="0055A4"/>
          </a:solidFill>
          <a:latin typeface="Corbel" panose="020B0503020204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uch-mal-kurz.d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://www.freizeiten-unterfranken.d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gend-unterfranken.de/lautst&#228;rker" TargetMode="External"/><Relationship Id="rId2" Type="http://schemas.openxmlformats.org/officeDocument/2006/relationships/hyperlink" Target="https://www.jugend-unterfranken.de/alledabe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ugend-unterfranken.de/migration/foerderung" TargetMode="External"/><Relationship Id="rId5" Type="http://schemas.openxmlformats.org/officeDocument/2006/relationships/hyperlink" Target="https://www.jugend-unterfranken.de/migration/bildung" TargetMode="External"/><Relationship Id="rId4" Type="http://schemas.openxmlformats.org/officeDocument/2006/relationships/hyperlink" Target="https://www.jugend-unterfranken.de/migration/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6859844" cy="1325563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Der Bezirksjugendring Unterfranken</a:t>
            </a:r>
          </a:p>
        </p:txBody>
      </p:sp>
      <p:sp>
        <p:nvSpPr>
          <p:cNvPr id="6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3000" b="1" dirty="0"/>
              <a:t>Partner auf Augenhöhe </a:t>
            </a:r>
            <a:br>
              <a:rPr lang="de-DE" sz="3000" b="1" dirty="0"/>
            </a:br>
            <a:endParaRPr lang="de-DE" sz="3000" b="1" dirty="0"/>
          </a:p>
          <a:p>
            <a:pPr marL="0" indent="0" algn="ctr">
              <a:buNone/>
            </a:pPr>
            <a:r>
              <a:rPr lang="de-DE" sz="2400" dirty="0"/>
              <a:t>Der Bund, der Bezirk </a:t>
            </a:r>
            <a:r>
              <a:rPr lang="de-DE" sz="2400" dirty="0">
                <a:solidFill>
                  <a:srgbClr val="0055A4"/>
                </a:solidFill>
              </a:rPr>
              <a:t>und der Bezirksjugendring </a:t>
            </a:r>
            <a:r>
              <a:rPr lang="de-DE" sz="2400" dirty="0"/>
              <a:t>Unterfranken</a:t>
            </a:r>
          </a:p>
          <a:p>
            <a:pPr marL="0" indent="0" algn="ctr">
              <a:buNone/>
            </a:pPr>
            <a:endParaRPr lang="de-DE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00ADEA"/>
                </a:solidFill>
              </a:rPr>
              <a:t>Aufbau und Struktur der Jugendarbeit in Unterfranken </a:t>
            </a:r>
          </a:p>
          <a:p>
            <a:pPr marL="0" indent="0" algn="ctr">
              <a:buNone/>
            </a:pPr>
            <a:r>
              <a:rPr lang="de-DE" sz="2400" dirty="0">
                <a:solidFill>
                  <a:srgbClr val="00ADEA"/>
                </a:solidFill>
              </a:rPr>
              <a:t>durch den Bezirksjugendring</a:t>
            </a:r>
          </a:p>
          <a:p>
            <a:pPr marL="0" indent="0">
              <a:buNone/>
            </a:pPr>
            <a:endParaRPr lang="de-DE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" y="5448299"/>
            <a:ext cx="867247" cy="7661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97" y="5561073"/>
            <a:ext cx="1689503" cy="5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3200" dirty="0"/>
            </a:br>
            <a:br>
              <a:rPr lang="de-DE" sz="3200" dirty="0"/>
            </a:br>
            <a:r>
              <a:rPr lang="de-DE" sz="3300" dirty="0"/>
              <a:t>Zusammenarbeit</a:t>
            </a:r>
            <a:r>
              <a:rPr lang="de-DE" sz="3200" dirty="0"/>
              <a:t> mit dem Bezirk</a:t>
            </a:r>
            <a:br>
              <a:rPr lang="de-DE" sz="3200" dirty="0"/>
            </a:br>
            <a:r>
              <a:rPr lang="de-DE" sz="3200" dirty="0"/>
              <a:t> </a:t>
            </a:r>
            <a:br>
              <a:rPr lang="de-DE" sz="3200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dirty="0"/>
              <a:t>Auf der Basis des Grundlagenvertrags wurde das Kinder-und Jugendprogramm festgeschrieben, das</a:t>
            </a:r>
          </a:p>
          <a:p>
            <a:pPr marL="0" indent="0">
              <a:buNone/>
            </a:pPr>
            <a:endParaRPr lang="de-DE" dirty="0"/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dirty="0"/>
              <a:t> die </a:t>
            </a:r>
            <a:r>
              <a:rPr lang="de-DE" b="1" dirty="0">
                <a:solidFill>
                  <a:srgbClr val="0055A4"/>
                </a:solidFill>
              </a:rPr>
              <a:t>inhaltliche Arbeit </a:t>
            </a:r>
            <a:r>
              <a:rPr lang="de-DE" dirty="0"/>
              <a:t>und die </a:t>
            </a:r>
            <a:r>
              <a:rPr lang="de-DE" b="1" dirty="0">
                <a:solidFill>
                  <a:srgbClr val="0055A4"/>
                </a:solidFill>
              </a:rPr>
              <a:t>Aufgabenfelder</a:t>
            </a:r>
            <a:r>
              <a:rPr lang="de-DE" dirty="0">
                <a:solidFill>
                  <a:srgbClr val="0055A4"/>
                </a:solidFill>
              </a:rPr>
              <a:t> </a:t>
            </a:r>
            <a:r>
              <a:rPr lang="de-DE" dirty="0"/>
              <a:t>des Bezirksjugendring definiert.</a:t>
            </a:r>
          </a:p>
          <a:p>
            <a:pPr>
              <a:buClr>
                <a:srgbClr val="00ADEA"/>
              </a:buClr>
              <a:buSzPct val="135000"/>
            </a:pPr>
            <a:endParaRPr lang="de-DE" dirty="0"/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dirty="0"/>
              <a:t> entlang der Themen </a:t>
            </a:r>
            <a:r>
              <a:rPr lang="de-DE" b="1" dirty="0">
                <a:solidFill>
                  <a:srgbClr val="0055A4"/>
                </a:solidFill>
              </a:rPr>
              <a:t>demographische Entwicklungen, ehrenamtliches Engagement</a:t>
            </a:r>
            <a:r>
              <a:rPr lang="de-DE" dirty="0"/>
              <a:t>, sowie der </a:t>
            </a:r>
            <a:r>
              <a:rPr lang="de-DE" b="1" dirty="0">
                <a:solidFill>
                  <a:srgbClr val="0055A4"/>
                </a:solidFill>
              </a:rPr>
              <a:t>Zusammenarbeit von Jugendarbeit und Schule</a:t>
            </a:r>
            <a:r>
              <a:rPr lang="de-DE" dirty="0"/>
              <a:t> Fragen und Anforderungen an die </a:t>
            </a:r>
            <a:r>
              <a:rPr lang="de-DE" b="1" dirty="0">
                <a:solidFill>
                  <a:srgbClr val="0055A4"/>
                </a:solidFill>
              </a:rPr>
              <a:t>Ausgestaltung der Jugendpolitik und Jugendarbeit in Unterfranken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dirty="0"/>
              <a:t>formuliert.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2. Das Kinder- und Jugendprogramm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74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/>
              <a:t>Der Bezirksjugendring Unterfranken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628650" y="2301550"/>
            <a:ext cx="7886700" cy="357009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de-DE" sz="3000" b="1" dirty="0">
                <a:solidFill>
                  <a:srgbClr val="00ADEA"/>
                </a:solidFill>
              </a:rPr>
              <a:t>Aufgaben   -   Angebote   -   Dienstleistung</a:t>
            </a:r>
          </a:p>
          <a:p>
            <a:pPr marL="0" indent="0">
              <a:buNone/>
            </a:pPr>
            <a:endParaRPr lang="de-DE" sz="2000" dirty="0">
              <a:solidFill>
                <a:srgbClr val="0055A4"/>
              </a:solidFill>
            </a:endParaRPr>
          </a:p>
          <a:p>
            <a:pPr marL="0" indent="0" algn="ctr">
              <a:buNone/>
            </a:pPr>
            <a:r>
              <a:rPr lang="de-DE" dirty="0">
                <a:solidFill>
                  <a:srgbClr val="0055A4"/>
                </a:solidFill>
              </a:rPr>
              <a:t>des Bezirksjugendring Unterfranken werden umgesetzt durch seine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0055A4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sz="3000" b="1" dirty="0">
                <a:solidFill>
                  <a:srgbClr val="00ADEA"/>
                </a:solidFill>
              </a:rPr>
              <a:t>Geschäftsstelle </a:t>
            </a:r>
          </a:p>
          <a:p>
            <a:pPr marL="0" indent="0" algn="ctr">
              <a:buNone/>
            </a:pPr>
            <a:r>
              <a:rPr lang="de-DE" dirty="0"/>
              <a:t>&amp;</a:t>
            </a:r>
            <a:r>
              <a:rPr lang="de-DE" dirty="0">
                <a:solidFill>
                  <a:srgbClr val="0055A4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sz="3000" b="1" dirty="0">
                <a:solidFill>
                  <a:srgbClr val="00ADEA"/>
                </a:solidFill>
              </a:rPr>
              <a:t>Jugendbildungsstätte</a:t>
            </a:r>
          </a:p>
        </p:txBody>
      </p:sp>
    </p:spTree>
    <p:extLst>
      <p:ext uri="{BB962C8B-B14F-4D97-AF65-F5344CB8AC3E}">
        <p14:creationId xmlns:p14="http://schemas.microsoft.com/office/powerpoint/2010/main" val="132916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/>
              <a:t>Der BezJR als Arbeitsgemeinschaft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12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8650" y="1671983"/>
            <a:ext cx="8172450" cy="3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200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chemeClr val="accent5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Pct val="90000"/>
              <a:buFont typeface="Symbol" pitchFamily="18" charset="2"/>
              <a:buChar char="-"/>
              <a:defRPr>
                <a:solidFill>
                  <a:schemeClr val="accent5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5">
                    <a:lumMod val="10000"/>
                  </a:schemeClr>
                </a:solidFill>
                <a:latin typeface="+mn-lt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+mj-lt"/>
              <a:buAutoNum type="arabicPeriod"/>
              <a:defRPr>
                <a:solidFill>
                  <a:schemeClr val="accent5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kern="0" dirty="0">
                <a:solidFill>
                  <a:srgbClr val="0055A4"/>
                </a:solidFill>
              </a:rPr>
              <a:t>Der Bezirksjugendring als Arbeitsgemeinschaft ist ein Zusammenschluss von: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2212605" y="2225492"/>
            <a:ext cx="3531617" cy="1764819"/>
            <a:chOff x="985210" y="2218725"/>
            <a:chExt cx="3114675" cy="1414696"/>
          </a:xfrm>
        </p:grpSpPr>
        <p:sp>
          <p:nvSpPr>
            <p:cNvPr id="17" name="Freihandform 16"/>
            <p:cNvSpPr/>
            <p:nvPr/>
          </p:nvSpPr>
          <p:spPr>
            <a:xfrm>
              <a:off x="985210" y="2218725"/>
              <a:ext cx="3114675" cy="694980"/>
            </a:xfrm>
            <a:custGeom>
              <a:avLst/>
              <a:gdLst>
                <a:gd name="connsiteX0" fmla="*/ 0 w 3114675"/>
                <a:gd name="connsiteY0" fmla="*/ 115832 h 694980"/>
                <a:gd name="connsiteX1" fmla="*/ 115832 w 3114675"/>
                <a:gd name="connsiteY1" fmla="*/ 0 h 694980"/>
                <a:gd name="connsiteX2" fmla="*/ 2998843 w 3114675"/>
                <a:gd name="connsiteY2" fmla="*/ 0 h 694980"/>
                <a:gd name="connsiteX3" fmla="*/ 3114675 w 3114675"/>
                <a:gd name="connsiteY3" fmla="*/ 115832 h 694980"/>
                <a:gd name="connsiteX4" fmla="*/ 3114675 w 3114675"/>
                <a:gd name="connsiteY4" fmla="*/ 579148 h 694980"/>
                <a:gd name="connsiteX5" fmla="*/ 2998843 w 3114675"/>
                <a:gd name="connsiteY5" fmla="*/ 694980 h 694980"/>
                <a:gd name="connsiteX6" fmla="*/ 115832 w 3114675"/>
                <a:gd name="connsiteY6" fmla="*/ 694980 h 694980"/>
                <a:gd name="connsiteX7" fmla="*/ 0 w 3114675"/>
                <a:gd name="connsiteY7" fmla="*/ 579148 h 694980"/>
                <a:gd name="connsiteX8" fmla="*/ 0 w 3114675"/>
                <a:gd name="connsiteY8" fmla="*/ 115832 h 69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694980">
                  <a:moveTo>
                    <a:pt x="0" y="115832"/>
                  </a:moveTo>
                  <a:cubicBezTo>
                    <a:pt x="0" y="51860"/>
                    <a:pt x="51860" y="0"/>
                    <a:pt x="115832" y="0"/>
                  </a:cubicBezTo>
                  <a:lnTo>
                    <a:pt x="2998843" y="0"/>
                  </a:lnTo>
                  <a:cubicBezTo>
                    <a:pt x="3062815" y="0"/>
                    <a:pt x="3114675" y="51860"/>
                    <a:pt x="3114675" y="115832"/>
                  </a:cubicBezTo>
                  <a:lnTo>
                    <a:pt x="3114675" y="579148"/>
                  </a:lnTo>
                  <a:cubicBezTo>
                    <a:pt x="3114675" y="643120"/>
                    <a:pt x="3062815" y="694980"/>
                    <a:pt x="2998843" y="694980"/>
                  </a:cubicBezTo>
                  <a:lnTo>
                    <a:pt x="115832" y="694980"/>
                  </a:lnTo>
                  <a:cubicBezTo>
                    <a:pt x="51860" y="694980"/>
                    <a:pt x="0" y="643120"/>
                    <a:pt x="0" y="579148"/>
                  </a:cubicBezTo>
                  <a:lnTo>
                    <a:pt x="0" y="1158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06" tIns="102506" rIns="102506" bIns="1025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29</a:t>
              </a:r>
              <a:r>
                <a:rPr lang="de-DE" sz="2000" kern="1200" dirty="0"/>
                <a:t> Jugendverbänden, die insgesamt 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985210" y="2938441"/>
              <a:ext cx="3114675" cy="694980"/>
            </a:xfrm>
            <a:custGeom>
              <a:avLst/>
              <a:gdLst>
                <a:gd name="connsiteX0" fmla="*/ 0 w 3114675"/>
                <a:gd name="connsiteY0" fmla="*/ 115832 h 694980"/>
                <a:gd name="connsiteX1" fmla="*/ 115832 w 3114675"/>
                <a:gd name="connsiteY1" fmla="*/ 0 h 694980"/>
                <a:gd name="connsiteX2" fmla="*/ 2998843 w 3114675"/>
                <a:gd name="connsiteY2" fmla="*/ 0 h 694980"/>
                <a:gd name="connsiteX3" fmla="*/ 3114675 w 3114675"/>
                <a:gd name="connsiteY3" fmla="*/ 115832 h 694980"/>
                <a:gd name="connsiteX4" fmla="*/ 3114675 w 3114675"/>
                <a:gd name="connsiteY4" fmla="*/ 579148 h 694980"/>
                <a:gd name="connsiteX5" fmla="*/ 2998843 w 3114675"/>
                <a:gd name="connsiteY5" fmla="*/ 694980 h 694980"/>
                <a:gd name="connsiteX6" fmla="*/ 115832 w 3114675"/>
                <a:gd name="connsiteY6" fmla="*/ 694980 h 694980"/>
                <a:gd name="connsiteX7" fmla="*/ 0 w 3114675"/>
                <a:gd name="connsiteY7" fmla="*/ 579148 h 694980"/>
                <a:gd name="connsiteX8" fmla="*/ 0 w 3114675"/>
                <a:gd name="connsiteY8" fmla="*/ 115832 h 69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694980">
                  <a:moveTo>
                    <a:pt x="0" y="115832"/>
                  </a:moveTo>
                  <a:cubicBezTo>
                    <a:pt x="0" y="51860"/>
                    <a:pt x="51860" y="0"/>
                    <a:pt x="115832" y="0"/>
                  </a:cubicBezTo>
                  <a:lnTo>
                    <a:pt x="2998843" y="0"/>
                  </a:lnTo>
                  <a:cubicBezTo>
                    <a:pt x="3062815" y="0"/>
                    <a:pt x="3114675" y="51860"/>
                    <a:pt x="3114675" y="115832"/>
                  </a:cubicBezTo>
                  <a:lnTo>
                    <a:pt x="3114675" y="579148"/>
                  </a:lnTo>
                  <a:cubicBezTo>
                    <a:pt x="3114675" y="643120"/>
                    <a:pt x="3062815" y="694980"/>
                    <a:pt x="2998843" y="694980"/>
                  </a:cubicBezTo>
                  <a:lnTo>
                    <a:pt x="115832" y="694980"/>
                  </a:lnTo>
                  <a:cubicBezTo>
                    <a:pt x="51860" y="694980"/>
                    <a:pt x="0" y="643120"/>
                    <a:pt x="0" y="579148"/>
                  </a:cubicBezTo>
                  <a:lnTo>
                    <a:pt x="0" y="1158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06" tIns="102506" rIns="102506" bIns="10250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XYZ</a:t>
              </a:r>
              <a:r>
                <a:rPr lang="de-DE" sz="2000" kern="1200" dirty="0"/>
                <a:t>.00 Mitglieder</a:t>
              </a:r>
              <a:br>
                <a:rPr lang="de-DE" sz="2000" kern="1200" dirty="0"/>
              </a:br>
              <a:r>
                <a:rPr lang="de-DE" sz="2000" kern="1200" dirty="0"/>
                <a:t>in Unterfranken vertreten.</a:t>
              </a: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537139" y="4166874"/>
            <a:ext cx="4882551" cy="2554602"/>
            <a:chOff x="3390181" y="4179315"/>
            <a:chExt cx="4882551" cy="2608578"/>
          </a:xfrm>
        </p:grpSpPr>
        <p:sp>
          <p:nvSpPr>
            <p:cNvPr id="9" name="Freihandform 8"/>
            <p:cNvSpPr/>
            <p:nvPr/>
          </p:nvSpPr>
          <p:spPr>
            <a:xfrm>
              <a:off x="3390181" y="4179315"/>
              <a:ext cx="4882551" cy="526093"/>
            </a:xfrm>
            <a:custGeom>
              <a:avLst/>
              <a:gdLst>
                <a:gd name="connsiteX0" fmla="*/ 0 w 3114675"/>
                <a:gd name="connsiteY0" fmla="*/ 68251 h 409500"/>
                <a:gd name="connsiteX1" fmla="*/ 68251 w 3114675"/>
                <a:gd name="connsiteY1" fmla="*/ 0 h 409500"/>
                <a:gd name="connsiteX2" fmla="*/ 3046424 w 3114675"/>
                <a:gd name="connsiteY2" fmla="*/ 0 h 409500"/>
                <a:gd name="connsiteX3" fmla="*/ 3114675 w 3114675"/>
                <a:gd name="connsiteY3" fmla="*/ 68251 h 409500"/>
                <a:gd name="connsiteX4" fmla="*/ 3114675 w 3114675"/>
                <a:gd name="connsiteY4" fmla="*/ 341249 h 409500"/>
                <a:gd name="connsiteX5" fmla="*/ 3046424 w 3114675"/>
                <a:gd name="connsiteY5" fmla="*/ 409500 h 409500"/>
                <a:gd name="connsiteX6" fmla="*/ 68251 w 3114675"/>
                <a:gd name="connsiteY6" fmla="*/ 409500 h 409500"/>
                <a:gd name="connsiteX7" fmla="*/ 0 w 3114675"/>
                <a:gd name="connsiteY7" fmla="*/ 341249 h 409500"/>
                <a:gd name="connsiteX8" fmla="*/ 0 w 3114675"/>
                <a:gd name="connsiteY8" fmla="*/ 68251 h 4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409500">
                  <a:moveTo>
                    <a:pt x="0" y="68251"/>
                  </a:moveTo>
                  <a:cubicBezTo>
                    <a:pt x="0" y="30557"/>
                    <a:pt x="30557" y="0"/>
                    <a:pt x="68251" y="0"/>
                  </a:cubicBezTo>
                  <a:lnTo>
                    <a:pt x="3046424" y="0"/>
                  </a:lnTo>
                  <a:cubicBezTo>
                    <a:pt x="3084118" y="0"/>
                    <a:pt x="3114675" y="30557"/>
                    <a:pt x="3114675" y="68251"/>
                  </a:cubicBezTo>
                  <a:lnTo>
                    <a:pt x="3114675" y="341249"/>
                  </a:lnTo>
                  <a:cubicBezTo>
                    <a:pt x="3114675" y="378943"/>
                    <a:pt x="3084118" y="409500"/>
                    <a:pt x="3046424" y="409500"/>
                  </a:cubicBezTo>
                  <a:lnTo>
                    <a:pt x="68251" y="409500"/>
                  </a:lnTo>
                  <a:cubicBezTo>
                    <a:pt x="30557" y="409500"/>
                    <a:pt x="0" y="378943"/>
                    <a:pt x="0" y="341249"/>
                  </a:cubicBezTo>
                  <a:lnTo>
                    <a:pt x="0" y="6825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0" tIns="39040" rIns="39040" bIns="3904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/>
                <a:t> 12</a:t>
              </a:r>
              <a:r>
                <a:rPr lang="de-DE" sz="2400" kern="1200" dirty="0"/>
                <a:t> Stadt- und Kreisjugendringe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3390181" y="4756794"/>
              <a:ext cx="4882551" cy="789997"/>
            </a:xfrm>
            <a:custGeom>
              <a:avLst/>
              <a:gdLst>
                <a:gd name="connsiteX0" fmla="*/ 0 w 3114675"/>
                <a:gd name="connsiteY0" fmla="*/ 68251 h 409500"/>
                <a:gd name="connsiteX1" fmla="*/ 68251 w 3114675"/>
                <a:gd name="connsiteY1" fmla="*/ 0 h 409500"/>
                <a:gd name="connsiteX2" fmla="*/ 3046424 w 3114675"/>
                <a:gd name="connsiteY2" fmla="*/ 0 h 409500"/>
                <a:gd name="connsiteX3" fmla="*/ 3114675 w 3114675"/>
                <a:gd name="connsiteY3" fmla="*/ 68251 h 409500"/>
                <a:gd name="connsiteX4" fmla="*/ 3114675 w 3114675"/>
                <a:gd name="connsiteY4" fmla="*/ 341249 h 409500"/>
                <a:gd name="connsiteX5" fmla="*/ 3046424 w 3114675"/>
                <a:gd name="connsiteY5" fmla="*/ 409500 h 409500"/>
                <a:gd name="connsiteX6" fmla="*/ 68251 w 3114675"/>
                <a:gd name="connsiteY6" fmla="*/ 409500 h 409500"/>
                <a:gd name="connsiteX7" fmla="*/ 0 w 3114675"/>
                <a:gd name="connsiteY7" fmla="*/ 341249 h 409500"/>
                <a:gd name="connsiteX8" fmla="*/ 0 w 3114675"/>
                <a:gd name="connsiteY8" fmla="*/ 68251 h 4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409500">
                  <a:moveTo>
                    <a:pt x="0" y="68251"/>
                  </a:moveTo>
                  <a:cubicBezTo>
                    <a:pt x="0" y="30557"/>
                    <a:pt x="30557" y="0"/>
                    <a:pt x="68251" y="0"/>
                  </a:cubicBezTo>
                  <a:lnTo>
                    <a:pt x="3046424" y="0"/>
                  </a:lnTo>
                  <a:cubicBezTo>
                    <a:pt x="3084118" y="0"/>
                    <a:pt x="3114675" y="30557"/>
                    <a:pt x="3114675" y="68251"/>
                  </a:cubicBezTo>
                  <a:lnTo>
                    <a:pt x="3114675" y="341249"/>
                  </a:lnTo>
                  <a:cubicBezTo>
                    <a:pt x="3114675" y="378943"/>
                    <a:pt x="3084118" y="409500"/>
                    <a:pt x="3046424" y="409500"/>
                  </a:cubicBezTo>
                  <a:lnTo>
                    <a:pt x="68251" y="409500"/>
                  </a:lnTo>
                  <a:cubicBezTo>
                    <a:pt x="30557" y="409500"/>
                    <a:pt x="0" y="378943"/>
                    <a:pt x="0" y="341249"/>
                  </a:cubicBezTo>
                  <a:lnTo>
                    <a:pt x="0" y="6825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0" tIns="39040" rIns="39040" bIns="3904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kern="1200" dirty="0"/>
                <a:t> die als Arbeitsgemeinschaften </a:t>
              </a:r>
              <a:r>
                <a:rPr lang="de-DE" dirty="0"/>
                <a:t>der Jugend-  </a:t>
              </a:r>
              <a:br>
                <a:rPr lang="de-DE" dirty="0"/>
              </a:br>
              <a:r>
                <a:rPr lang="de-DE" dirty="0"/>
                <a:t> verbände fungieren. Ihre Aufgaben sind u.a.:</a:t>
              </a:r>
              <a:endParaRPr lang="de-DE" kern="1200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3390181" y="5598176"/>
              <a:ext cx="4882551" cy="1189717"/>
            </a:xfrm>
            <a:custGeom>
              <a:avLst/>
              <a:gdLst>
                <a:gd name="connsiteX0" fmla="*/ 0 w 3114675"/>
                <a:gd name="connsiteY0" fmla="*/ 68251 h 409500"/>
                <a:gd name="connsiteX1" fmla="*/ 68251 w 3114675"/>
                <a:gd name="connsiteY1" fmla="*/ 0 h 409500"/>
                <a:gd name="connsiteX2" fmla="*/ 3046424 w 3114675"/>
                <a:gd name="connsiteY2" fmla="*/ 0 h 409500"/>
                <a:gd name="connsiteX3" fmla="*/ 3114675 w 3114675"/>
                <a:gd name="connsiteY3" fmla="*/ 68251 h 409500"/>
                <a:gd name="connsiteX4" fmla="*/ 3114675 w 3114675"/>
                <a:gd name="connsiteY4" fmla="*/ 341249 h 409500"/>
                <a:gd name="connsiteX5" fmla="*/ 3046424 w 3114675"/>
                <a:gd name="connsiteY5" fmla="*/ 409500 h 409500"/>
                <a:gd name="connsiteX6" fmla="*/ 68251 w 3114675"/>
                <a:gd name="connsiteY6" fmla="*/ 409500 h 409500"/>
                <a:gd name="connsiteX7" fmla="*/ 0 w 3114675"/>
                <a:gd name="connsiteY7" fmla="*/ 341249 h 409500"/>
                <a:gd name="connsiteX8" fmla="*/ 0 w 3114675"/>
                <a:gd name="connsiteY8" fmla="*/ 68251 h 4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409500">
                  <a:moveTo>
                    <a:pt x="0" y="68251"/>
                  </a:moveTo>
                  <a:cubicBezTo>
                    <a:pt x="0" y="30557"/>
                    <a:pt x="30557" y="0"/>
                    <a:pt x="68251" y="0"/>
                  </a:cubicBezTo>
                  <a:lnTo>
                    <a:pt x="3046424" y="0"/>
                  </a:lnTo>
                  <a:cubicBezTo>
                    <a:pt x="3084118" y="0"/>
                    <a:pt x="3114675" y="30557"/>
                    <a:pt x="3114675" y="68251"/>
                  </a:cubicBezTo>
                  <a:lnTo>
                    <a:pt x="3114675" y="341249"/>
                  </a:lnTo>
                  <a:cubicBezTo>
                    <a:pt x="3114675" y="378943"/>
                    <a:pt x="3084118" y="409500"/>
                    <a:pt x="3046424" y="409500"/>
                  </a:cubicBezTo>
                  <a:lnTo>
                    <a:pt x="68251" y="409500"/>
                  </a:lnTo>
                  <a:cubicBezTo>
                    <a:pt x="30557" y="409500"/>
                    <a:pt x="0" y="378943"/>
                    <a:pt x="0" y="341249"/>
                  </a:cubicBezTo>
                  <a:lnTo>
                    <a:pt x="0" y="682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0" tIns="39040" rIns="39040" bIns="39040" numCol="1" spcCol="1270" anchor="ctr" anchorCtr="0">
              <a:noAutofit/>
            </a:bodyPr>
            <a:lstStyle/>
            <a:p>
              <a:pPr marL="742950" lvl="1" indent="-285750" defTabSz="222250"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DE" sz="1400" dirty="0"/>
                <a:t>Interessenvertretung der Jugendverbände</a:t>
              </a:r>
            </a:p>
            <a:p>
              <a:pPr marL="742950" lvl="1" indent="-285750" defTabSz="222250"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DE" sz="1400" dirty="0"/>
                <a:t>Lobbyarbeit</a:t>
              </a:r>
            </a:p>
            <a:p>
              <a:pPr marL="742950" lvl="1" indent="-285750" defTabSz="222250"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DE" sz="1400" dirty="0"/>
                <a:t>Qualifikation von Jugendleiter*innen</a:t>
              </a:r>
            </a:p>
            <a:p>
              <a:pPr marL="742950" lvl="1" indent="-285750" defTabSz="222250"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DE" sz="1400" kern="1200" dirty="0"/>
                <a:t>Ferienmaßnahmen für Kinder und Jugendliche</a:t>
              </a:r>
              <a:endParaRPr lang="de-DE" sz="1600" kern="1200" dirty="0"/>
            </a:p>
          </p:txBody>
        </p:sp>
      </p:grpSp>
      <p:sp>
        <p:nvSpPr>
          <p:cNvPr id="21" name="Freihandform 20"/>
          <p:cNvSpPr/>
          <p:nvPr/>
        </p:nvSpPr>
        <p:spPr>
          <a:xfrm>
            <a:off x="6578955" y="2613439"/>
            <a:ext cx="2297567" cy="1144612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dirty="0"/>
              <a:t>Bezirksebene</a:t>
            </a:r>
          </a:p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dirty="0"/>
              <a:t>Unterfranken</a:t>
            </a:r>
          </a:p>
        </p:txBody>
      </p:sp>
      <p:sp>
        <p:nvSpPr>
          <p:cNvPr id="22" name="Freihandform 21"/>
          <p:cNvSpPr/>
          <p:nvPr/>
        </p:nvSpPr>
        <p:spPr>
          <a:xfrm>
            <a:off x="6712381" y="4833841"/>
            <a:ext cx="2164141" cy="1176031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dirty="0"/>
              <a:t>Kommunale Ebene</a:t>
            </a:r>
          </a:p>
        </p:txBody>
      </p:sp>
    </p:spTree>
    <p:extLst>
      <p:ext uri="{BB962C8B-B14F-4D97-AF65-F5344CB8AC3E}">
        <p14:creationId xmlns:p14="http://schemas.microsoft.com/office/powerpoint/2010/main" val="387066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53617" y="1791424"/>
            <a:ext cx="7893697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Bayerische Fischerjugend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Bayerische Jungbauernschaft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Bund der </a:t>
            </a:r>
            <a:r>
              <a:rPr lang="de-DE" sz="1600" dirty="0" err="1">
                <a:solidFill>
                  <a:srgbClr val="0055A4"/>
                </a:solidFill>
              </a:rPr>
              <a:t>Alevitischen</a:t>
            </a:r>
            <a:r>
              <a:rPr lang="de-DE" sz="1600" dirty="0">
                <a:solidFill>
                  <a:srgbClr val="0055A4"/>
                </a:solidFill>
              </a:rPr>
              <a:t> Jugendlichen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deutsche </a:t>
            </a:r>
            <a:r>
              <a:rPr lang="de-DE" sz="1600" dirty="0" err="1">
                <a:solidFill>
                  <a:srgbClr val="0055A4"/>
                </a:solidFill>
              </a:rPr>
              <a:t>beamtenbund</a:t>
            </a:r>
            <a:r>
              <a:rPr lang="de-DE" sz="1600" dirty="0">
                <a:solidFill>
                  <a:srgbClr val="0055A4"/>
                </a:solidFill>
              </a:rPr>
              <a:t> </a:t>
            </a:r>
            <a:r>
              <a:rPr lang="de-DE" sz="1600" dirty="0" err="1">
                <a:solidFill>
                  <a:srgbClr val="0055A4"/>
                </a:solidFill>
              </a:rPr>
              <a:t>jugend</a:t>
            </a:r>
            <a:r>
              <a:rPr lang="de-DE" sz="1600" dirty="0">
                <a:solidFill>
                  <a:srgbClr val="0055A4"/>
                </a:solidFill>
              </a:rPr>
              <a:t> 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Deutsche Wanderjugend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</a:t>
            </a:r>
            <a:r>
              <a:rPr lang="de-DE" sz="1600" dirty="0" err="1">
                <a:solidFill>
                  <a:srgbClr val="0055A4"/>
                </a:solidFill>
              </a:rPr>
              <a:t>djo</a:t>
            </a:r>
            <a:r>
              <a:rPr lang="de-DE" sz="1600" dirty="0">
                <a:solidFill>
                  <a:srgbClr val="0055A4"/>
                </a:solidFill>
              </a:rPr>
              <a:t> - Deutsche Jugend in Europa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DLRG-Jugend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Johanniter-Jugend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Jugendorganisation Bund Naturschutz 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Landesjugendwerk der Arbeiterwohlfahrt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Landesjugendwerk des Bundes Freikirchlicher Pfingstgemeinden 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Naturschutzjugend im LBV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Nordbayerische Bläserjugend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THW-Jugend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Bayerische Sportjugend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Bund der Deutschen Katholischen 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Evangelische Jugend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Gewerkschaftsjugend im DGB</a:t>
            </a:r>
          </a:p>
          <a:p>
            <a:pPr>
              <a:buClrTx/>
              <a:buFont typeface="+mj-lt"/>
              <a:buAutoNum type="arabicPeriod"/>
            </a:pPr>
            <a:r>
              <a:rPr lang="de-DE" sz="1600" dirty="0">
                <a:solidFill>
                  <a:srgbClr val="0055A4"/>
                </a:solidFill>
              </a:rPr>
              <a:t> Bayerische Schützenjugend</a:t>
            </a:r>
          </a:p>
          <a:p>
            <a:pPr>
              <a:buClrTx/>
              <a:buFont typeface="+mj-lt"/>
              <a:buAutoNum type="arabicPeriod"/>
            </a:pPr>
            <a:endParaRPr lang="de-DE" sz="1600" dirty="0">
              <a:solidFill>
                <a:srgbClr val="0055A4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6859844" cy="1325563"/>
          </a:xfrm>
        </p:spPr>
        <p:txBody>
          <a:bodyPr/>
          <a:lstStyle/>
          <a:p>
            <a:r>
              <a:rPr lang="de-DE" dirty="0"/>
              <a:t>Die Jugendverbände in Unterfranken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28650" y="2006956"/>
            <a:ext cx="888682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Tx/>
            </a:pPr>
            <a:r>
              <a:rPr lang="de-DE" sz="1600" dirty="0">
                <a:solidFill>
                  <a:srgbClr val="0055A4"/>
                </a:solidFill>
              </a:rPr>
              <a:t>20. Bayerische Trachtenjugend</a:t>
            </a:r>
          </a:p>
          <a:p>
            <a:pPr>
              <a:buClrTx/>
            </a:pPr>
            <a:r>
              <a:rPr lang="de-DE" sz="1600" dirty="0">
                <a:solidFill>
                  <a:srgbClr val="0055A4"/>
                </a:solidFill>
              </a:rPr>
              <a:t>21. Bayerisches Jugendrotkreuz</a:t>
            </a:r>
          </a:p>
          <a:p>
            <a:pPr>
              <a:buClrTx/>
            </a:pPr>
            <a:r>
              <a:rPr lang="de-DE" sz="1600" dirty="0">
                <a:solidFill>
                  <a:srgbClr val="0055A4"/>
                </a:solidFill>
              </a:rPr>
              <a:t>22. Jugend des Deutschen Alpenvereins</a:t>
            </a:r>
          </a:p>
          <a:p>
            <a:pPr>
              <a:buClrTx/>
            </a:pPr>
            <a:r>
              <a:rPr lang="de-DE" sz="1600" dirty="0">
                <a:solidFill>
                  <a:srgbClr val="0055A4"/>
                </a:solidFill>
              </a:rPr>
              <a:t>23. Jugendfeuerwehr</a:t>
            </a:r>
          </a:p>
          <a:p>
            <a:pPr>
              <a:buClrTx/>
            </a:pPr>
            <a:r>
              <a:rPr lang="de-DE" sz="1600" dirty="0">
                <a:solidFill>
                  <a:srgbClr val="0055A4"/>
                </a:solidFill>
              </a:rPr>
              <a:t>24. Chorjugend im Fränkischen Sängerbund</a:t>
            </a:r>
          </a:p>
          <a:p>
            <a:pPr>
              <a:buClrTx/>
            </a:pPr>
            <a:r>
              <a:rPr lang="de-DE" sz="1600" dirty="0">
                <a:solidFill>
                  <a:srgbClr val="0055A4"/>
                </a:solidFill>
              </a:rPr>
              <a:t>25. Junge Tierfreunde</a:t>
            </a:r>
          </a:p>
          <a:p>
            <a:pPr>
              <a:buClrTx/>
            </a:pPr>
            <a:r>
              <a:rPr lang="de-DE" sz="1600" dirty="0">
                <a:solidFill>
                  <a:srgbClr val="0055A4"/>
                </a:solidFill>
              </a:rPr>
              <a:t>26. DHJ</a:t>
            </a:r>
          </a:p>
          <a:p>
            <a:pPr fontAlgn="ctr"/>
            <a:r>
              <a:rPr lang="de-DE" sz="1600" dirty="0">
                <a:solidFill>
                  <a:srgbClr val="0055A4"/>
                </a:solidFill>
              </a:rPr>
              <a:t>27. VJM</a:t>
            </a:r>
          </a:p>
          <a:p>
            <a:pPr fontAlgn="ctr"/>
            <a:r>
              <a:rPr lang="de-DE" sz="1600" dirty="0">
                <a:solidFill>
                  <a:srgbClr val="0055A4"/>
                </a:solidFill>
              </a:rPr>
              <a:t>28. Dachverband klein (</a:t>
            </a:r>
            <a:r>
              <a:rPr lang="de-DE" sz="1600" dirty="0" err="1">
                <a:solidFill>
                  <a:srgbClr val="0055A4"/>
                </a:solidFill>
              </a:rPr>
              <a:t>BdP</a:t>
            </a:r>
            <a:r>
              <a:rPr lang="de-DE" sz="1600" dirty="0">
                <a:solidFill>
                  <a:srgbClr val="0055A4"/>
                </a:solidFill>
              </a:rPr>
              <a:t>, DPSG, PSG, VCP)</a:t>
            </a:r>
          </a:p>
          <a:p>
            <a:pPr fontAlgn="ctr"/>
            <a:r>
              <a:rPr lang="de-DE" sz="1600" dirty="0">
                <a:solidFill>
                  <a:srgbClr val="0055A4"/>
                </a:solidFill>
              </a:rPr>
              <a:t>29. Bund Deutscher Karneval-Jugend</a:t>
            </a:r>
          </a:p>
          <a:p>
            <a:pPr>
              <a:buClrTx/>
            </a:pPr>
            <a:endParaRPr lang="de-DE" sz="1600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>
              <a:buClrTx/>
            </a:pPr>
            <a:endParaRPr lang="de-DE" sz="1600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>
              <a:buClrTx/>
            </a:pPr>
            <a:endParaRPr lang="de-DE" sz="1600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>
              <a:buClrTx/>
            </a:pPr>
            <a:endParaRPr lang="de-DE" sz="1600" dirty="0">
              <a:solidFill>
                <a:srgbClr val="0055A4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26240" cy="1325563"/>
          </a:xfrm>
        </p:spPr>
        <p:txBody>
          <a:bodyPr/>
          <a:lstStyle/>
          <a:p>
            <a:r>
              <a:rPr lang="de-DE" dirty="0"/>
              <a:t>Die Jugendverbände in Unterfranken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297455" y="5862653"/>
            <a:ext cx="3114675" cy="711970"/>
            <a:chOff x="-1" y="-30798"/>
            <a:chExt cx="3114675" cy="711970"/>
          </a:xfrm>
        </p:grpSpPr>
        <p:sp>
          <p:nvSpPr>
            <p:cNvPr id="10" name="Abgerundetes Rechteck 9"/>
            <p:cNvSpPr/>
            <p:nvPr/>
          </p:nvSpPr>
          <p:spPr>
            <a:xfrm>
              <a:off x="-1" y="-30798"/>
              <a:ext cx="3114675" cy="6762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/>
            <p:nvPr/>
          </p:nvSpPr>
          <p:spPr>
            <a:xfrm>
              <a:off x="33012" y="70936"/>
              <a:ext cx="3048651" cy="610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dirty="0"/>
                <a:t>29 </a:t>
              </a:r>
              <a:r>
                <a:rPr lang="de-DE" sz="1700" kern="1200" dirty="0"/>
                <a:t> </a:t>
              </a:r>
              <a:r>
                <a:rPr lang="de-DE" sz="1700" kern="1200" dirty="0" err="1"/>
                <a:t>associations</a:t>
              </a:r>
              <a:r>
                <a:rPr lang="de-DE" sz="1700" kern="1200" dirty="0"/>
                <a:t> de </a:t>
              </a:r>
              <a:r>
                <a:rPr lang="de-DE" sz="1700" kern="1200" dirty="0" err="1"/>
                <a:t>jeunes</a:t>
              </a:r>
              <a:r>
                <a:rPr lang="de-DE" sz="1700" kern="1200" dirty="0"/>
                <a:t> 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5072062" y="5862653"/>
            <a:ext cx="3114675" cy="676260"/>
            <a:chOff x="0" y="763144"/>
            <a:chExt cx="3114675" cy="676260"/>
          </a:xfrm>
        </p:grpSpPr>
        <p:sp>
          <p:nvSpPr>
            <p:cNvPr id="8" name="Abgerundetes Rechteck 7"/>
            <p:cNvSpPr/>
            <p:nvPr/>
          </p:nvSpPr>
          <p:spPr>
            <a:xfrm>
              <a:off x="0" y="763144"/>
              <a:ext cx="3114675" cy="676260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bgerundetes Rechteck 6"/>
            <p:cNvSpPr/>
            <p:nvPr/>
          </p:nvSpPr>
          <p:spPr>
            <a:xfrm>
              <a:off x="33012" y="796156"/>
              <a:ext cx="3048651" cy="610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kern="1200" dirty="0"/>
                <a:t>XYZ.00 </a:t>
              </a:r>
              <a:r>
                <a:rPr lang="de-DE" sz="1700" kern="1200" dirty="0" err="1"/>
                <a:t>membres</a:t>
              </a:r>
              <a:r>
                <a:rPr lang="de-DE" sz="1700" kern="1200" dirty="0"/>
                <a:t> </a:t>
              </a:r>
              <a:br>
                <a:rPr lang="de-DE" sz="1700" kern="1200" dirty="0"/>
              </a:br>
              <a:r>
                <a:rPr lang="de-DE" sz="1700" kern="1200" dirty="0"/>
                <a:t>en Basse-</a:t>
              </a:r>
              <a:r>
                <a:rPr lang="de-DE" sz="1700" kern="1200" dirty="0" err="1"/>
                <a:t>Franconie</a:t>
              </a:r>
              <a:endParaRPr lang="de-DE" sz="1700" kern="1200" dirty="0"/>
            </a:p>
          </p:txBody>
        </p:sp>
      </p:grp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3993"/>
              </p:ext>
            </p:extLst>
          </p:nvPr>
        </p:nvGraphicFramePr>
        <p:xfrm>
          <a:off x="0" y="0"/>
          <a:ext cx="44196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0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1485549" y="4752731"/>
            <a:ext cx="858741" cy="548640"/>
          </a:xfrm>
          <a:prstGeom prst="rightArrow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Mission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15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718090" y="4016521"/>
            <a:ext cx="4963497" cy="20210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i="1" kern="0" dirty="0"/>
              <a:t>Wir führen </a:t>
            </a:r>
            <a:r>
              <a:rPr lang="de-DE" b="1" i="1" kern="0" dirty="0"/>
              <a:t>Gespräche mit Politiker*innen </a:t>
            </a:r>
            <a:r>
              <a:rPr lang="de-DE" i="1" kern="0" dirty="0"/>
              <a:t>aller Fraktionen und Ebenen in Unterfranken und betreiben eine </a:t>
            </a:r>
            <a:r>
              <a:rPr lang="de-DE" b="1" i="1" kern="0" dirty="0"/>
              <a:t>intensive Lobby- und Öffentlichkeitsarbeit.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28650" y="1860549"/>
            <a:ext cx="7886700" cy="1427357"/>
          </a:xfrm>
        </p:spPr>
        <p:txBody>
          <a:bodyPr>
            <a:noAutofit/>
          </a:bodyPr>
          <a:lstStyle/>
          <a:p>
            <a:r>
              <a:rPr lang="de-DE" dirty="0"/>
              <a:t>Wir sind die politische Interessensvertretung und damit die Stimme aller jungen Menschen in Unterfranken.</a:t>
            </a:r>
          </a:p>
          <a:p>
            <a:r>
              <a:rPr lang="de-DE" dirty="0"/>
              <a:t>Gemeinsam als Ring legen wir das Fundament, damit sich junge Menschen gemäß ihren vielseitigen Interessen und Fähigkeiten entwickeln. Durch unsere Arbeit befähigen wir sie, gesellschaftliche Entwicklungen aktiv zu gestalten.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00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/>
              <a:t>Prinzipien der Arbeit des BezJR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40978" y="2357534"/>
            <a:ext cx="7886700" cy="4251730"/>
          </a:xfrm>
        </p:spPr>
        <p:txBody>
          <a:bodyPr>
            <a:noAutofit/>
          </a:bodyPr>
          <a:lstStyle/>
          <a:p>
            <a:r>
              <a:rPr lang="de-DE" b="1" kern="0" dirty="0"/>
              <a:t>Freiwilligkeit</a:t>
            </a:r>
          </a:p>
          <a:p>
            <a:r>
              <a:rPr lang="de-DE" sz="2000" kern="0" dirty="0">
                <a:solidFill>
                  <a:srgbClr val="0055A4"/>
                </a:solidFill>
              </a:rPr>
              <a:t>Jugendarbeit ist demokratisch aufgebaut und bietet so ein unersetzliches Lernfeld für selbstbestimmte Mitwirkung und Mitbestimmung</a:t>
            </a:r>
          </a:p>
          <a:p>
            <a:endParaRPr lang="de-DE" b="1" kern="0" dirty="0"/>
          </a:p>
          <a:p>
            <a:r>
              <a:rPr lang="de-DE" b="1" kern="0" dirty="0"/>
              <a:t>Selbstorganisation</a:t>
            </a:r>
          </a:p>
          <a:p>
            <a:r>
              <a:rPr lang="de-DE" kern="0" dirty="0"/>
              <a:t>Junge Menschen legen selbstständig Ziele, Inhalte und Organisations-formen der Jugendarbeit fest. </a:t>
            </a:r>
          </a:p>
          <a:p>
            <a:endParaRPr lang="de-DE" kern="0" dirty="0"/>
          </a:p>
          <a:p>
            <a:r>
              <a:rPr lang="de-DE" b="1" kern="0" dirty="0" err="1"/>
              <a:t>Rahmenbedigungen</a:t>
            </a:r>
            <a:r>
              <a:rPr lang="de-DE" b="1" kern="0" dirty="0"/>
              <a:t> schaffen</a:t>
            </a:r>
          </a:p>
          <a:p>
            <a:r>
              <a:rPr lang="de-DE" kern="0" dirty="0"/>
              <a:t>Der BezJR schafft dafür die nötigen Strukturen und gibt inhaltliche  Hilfestellungen damit sich Jugendliche innerhalb dieses „geschützten Experimentierfeldes“ zu demokratischen, selbstbestimmten Erwachsenen entwickeln können.</a:t>
            </a:r>
          </a:p>
          <a:p>
            <a:pPr lvl="1"/>
            <a:endParaRPr lang="de-DE" sz="2000" kern="0" dirty="0">
              <a:solidFill>
                <a:srgbClr val="0055A4"/>
              </a:solidFill>
            </a:endParaRPr>
          </a:p>
          <a:p>
            <a:endParaRPr lang="de-DE" altLang="de-DE" b="1" dirty="0"/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40978" y="1843187"/>
            <a:ext cx="7799388" cy="552450"/>
          </a:xfrm>
        </p:spPr>
        <p:txBody>
          <a:bodyPr/>
          <a:lstStyle/>
          <a:p>
            <a:r>
              <a:rPr lang="de-DE" b="1" kern="0" dirty="0"/>
              <a:t>Der Bezirksjugendring hat die Aufgabe diese zu unterstützen:</a:t>
            </a:r>
          </a:p>
        </p:txBody>
      </p:sp>
    </p:spTree>
    <p:extLst>
      <p:ext uri="{BB962C8B-B14F-4D97-AF65-F5344CB8AC3E}">
        <p14:creationId xmlns:p14="http://schemas.microsoft.com/office/powerpoint/2010/main" val="322943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6859844" cy="1325563"/>
          </a:xfrm>
        </p:spPr>
        <p:txBody>
          <a:bodyPr>
            <a:noAutofit/>
          </a:bodyPr>
          <a:lstStyle/>
          <a:p>
            <a:pPr algn="l"/>
            <a:r>
              <a:rPr lang="de-DE" b="1" dirty="0">
                <a:solidFill>
                  <a:srgbClr val="00ADEA"/>
                </a:solidFill>
              </a:rPr>
              <a:t>Aufgaben</a:t>
            </a:r>
            <a:r>
              <a:rPr lang="de-DE" dirty="0">
                <a:solidFill>
                  <a:srgbClr val="00ADEA"/>
                </a:solidFill>
              </a:rPr>
              <a:t> der Geschäftsstelle</a:t>
            </a:r>
            <a:endParaRPr lang="de-DE" b="1" dirty="0">
              <a:solidFill>
                <a:srgbClr val="00ADEA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28650" y="1974009"/>
            <a:ext cx="7886700" cy="43823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600" dirty="0"/>
              <a:t> Vernetzung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600" dirty="0"/>
              <a:t> Interessensvertretung und Lobbyarbeit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600" dirty="0"/>
              <a:t> Arbeit an selbstgewählten inhaltlichen Schwerpunkten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600" dirty="0"/>
              <a:t> Beratung der Jugendringe und Jugendverbände z.B. bei Förder- und Rechtsfragen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600" dirty="0"/>
              <a:t> Durchführung von Arbeitstagungen und Fachtagungen für Kreis- / Stadtjugendringe, Jugendpfleger*innen, offene Kinder- und Jugendarbeit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600" dirty="0"/>
              <a:t> Arbeitshilfen, Publikationen, Arbeitsbericht</a:t>
            </a:r>
          </a:p>
          <a:p>
            <a:pPr marL="0" indent="0">
              <a:spcBef>
                <a:spcPts val="600"/>
              </a:spcBef>
              <a:buClrTx/>
              <a:buNone/>
            </a:pPr>
            <a:endParaRPr lang="de-DE" sz="2200" dirty="0"/>
          </a:p>
          <a:p>
            <a:pPr marL="0" indent="0">
              <a:spcBef>
                <a:spcPts val="600"/>
              </a:spcBef>
              <a:buClrTx/>
              <a:buNone/>
            </a:pPr>
            <a:endParaRPr lang="de-DE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17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87895"/>
            <a:ext cx="2404345" cy="85411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85346" y="4429824"/>
            <a:ext cx="37042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ADEA"/>
                </a:solidFill>
                <a:latin typeface="Corbel" panose="020B0503020204020204" pitchFamily="34" charset="0"/>
              </a:rPr>
              <a:t>Ausleihdatenbank </a:t>
            </a:r>
            <a:b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</a:br>
            <a:r>
              <a:rPr lang="de-DE" b="1" dirty="0">
                <a:solidFill>
                  <a:srgbClr val="0055A4"/>
                </a:solidFill>
                <a:latin typeface="Corbel" panose="020B0503020204020204" pitchFamily="34" charset="0"/>
                <a:hlinkClick r:id="rId3"/>
              </a:rPr>
              <a:t>www.brauch-mal-kurz.de</a:t>
            </a:r>
            <a:b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</a:br>
            <a:endParaRPr lang="de-DE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ADEA"/>
                </a:solidFill>
                <a:latin typeface="Corbel" panose="020B0503020204020204" pitchFamily="34" charset="0"/>
              </a:rPr>
              <a:t>Freizeitendatenbank </a:t>
            </a:r>
            <a:br>
              <a:rPr lang="de-DE" dirty="0">
                <a:solidFill>
                  <a:srgbClr val="00ADEA"/>
                </a:solidFill>
                <a:latin typeface="Corbel" panose="020B0503020204020204" pitchFamily="34" charset="0"/>
              </a:rPr>
            </a:br>
            <a:r>
              <a:rPr lang="de-DE" b="1" dirty="0">
                <a:solidFill>
                  <a:srgbClr val="00ADEA"/>
                </a:solidFill>
                <a:latin typeface="Corbel" panose="020B0503020204020204" pitchFamily="34" charset="0"/>
                <a:hlinkClick r:id="rId4"/>
              </a:rPr>
              <a:t>www.freizeiten-unterfranken.de</a:t>
            </a:r>
            <a:endParaRPr lang="de-DE" b="1" dirty="0">
              <a:solidFill>
                <a:srgbClr val="00ADEA"/>
              </a:solidFill>
              <a:latin typeface="Corbel" panose="020B0503020204020204" pitchFamily="34" charset="0"/>
            </a:endParaRPr>
          </a:p>
          <a:p>
            <a:endParaRPr lang="de-DE" sz="2000" dirty="0">
              <a:solidFill>
                <a:srgbClr val="0055A4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360848"/>
            <a:ext cx="2404345" cy="8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8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Fachstelle: Medienfachberatung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18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628650" y="1836061"/>
            <a:ext cx="8176683" cy="452028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  <a:t>Durchführung medienpädagogischer Projekte</a:t>
            </a:r>
            <a:b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</a:b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  <a:t>(Ausprobieren, Lernen, selbst kreieren: </a:t>
            </a:r>
            <a:r>
              <a:rPr lang="de-DE" sz="1800" dirty="0" err="1">
                <a:solidFill>
                  <a:srgbClr val="0055A4"/>
                </a:solidFill>
                <a:latin typeface="Corbel" panose="020B0503020204020204" pitchFamily="34" charset="0"/>
              </a:rPr>
              <a:t>MakerDates</a:t>
            </a: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  <a:t>, Mobile Gaming …</a:t>
            </a:r>
          </a:p>
          <a:p>
            <a:pPr marL="342900" lvl="0" indent="-342900" hangingPunct="0">
              <a:lnSpc>
                <a:spcPct val="100000"/>
              </a:lnSpc>
              <a:spcBef>
                <a:spcPts val="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  <a:ea typeface="Microsoft YaHei" pitchFamily="2"/>
                <a:cs typeface="Arial" pitchFamily="2"/>
              </a:rPr>
              <a:t>Vorträge zu medienpädagogischen Themen für Eltern, Multiplikator*innen der Jugendarbeit, Politik</a:t>
            </a:r>
          </a:p>
          <a:p>
            <a:pPr marL="342900" lvl="0" indent="-342900" hangingPunct="0">
              <a:lnSpc>
                <a:spcPct val="100000"/>
              </a:lnSpc>
              <a:spcBef>
                <a:spcPts val="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  <a:ea typeface="Microsoft YaHei" pitchFamily="2"/>
                <a:cs typeface="Arial" pitchFamily="2"/>
              </a:rPr>
              <a:t>Seminare zur Weiterbildung von Multiplikator*innen der JA</a:t>
            </a:r>
          </a:p>
          <a:p>
            <a:pPr marL="342900" lvl="0" indent="-342900" hangingPunct="0">
              <a:lnSpc>
                <a:spcPct val="100000"/>
              </a:lnSpc>
              <a:spcBef>
                <a:spcPts val="0"/>
              </a:spcBef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  <a:ea typeface="Microsoft YaHei" pitchFamily="2"/>
                <a:cs typeface="Arial" pitchFamily="2"/>
              </a:rPr>
              <a:t>Mediencoach-Ausbildung für Ehren- und Hauptamtliche Akteure der JA</a:t>
            </a:r>
          </a:p>
          <a:p>
            <a:pPr marL="342900" lvl="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  <a:t>Beratung und Unterstützung zur Umsetzung medienbezogener Projekte</a:t>
            </a:r>
          </a:p>
          <a:p>
            <a:pPr marL="342900" lvl="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  <a:t>Wettbewerbe / Mediencamps für Jugendliche</a:t>
            </a:r>
          </a:p>
          <a:p>
            <a:pPr marL="342900" lvl="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  <a:t>Geräte- und Materialverleih (</a:t>
            </a:r>
            <a:r>
              <a:rPr lang="de-DE" sz="1800" dirty="0" err="1">
                <a:solidFill>
                  <a:srgbClr val="0055A4"/>
                </a:solidFill>
                <a:latin typeface="Corbel" panose="020B0503020204020204" pitchFamily="34" charset="0"/>
              </a:rPr>
              <a:t>Beamer</a:t>
            </a:r>
            <a:r>
              <a:rPr lang="de-DE" sz="1800" dirty="0">
                <a:solidFill>
                  <a:srgbClr val="0055A4"/>
                </a:solidFill>
                <a:latin typeface="Corbel" panose="020B0503020204020204" pitchFamily="34" charset="0"/>
              </a:rPr>
              <a:t>, Lichtkoffer, Tablets, …)</a:t>
            </a:r>
          </a:p>
          <a:p>
            <a:pPr lvl="0" hangingPunct="0">
              <a:lnSpc>
                <a:spcPct val="100000"/>
              </a:lnSpc>
              <a:spcBef>
                <a:spcPts val="0"/>
              </a:spcBef>
            </a:pPr>
            <a:endParaRPr lang="de-DE" dirty="0">
              <a:latin typeface="Corbel" panose="020B0503020204020204" pitchFamily="34" charset="0"/>
              <a:ea typeface="Microsoft YaHei" pitchFamily="2"/>
              <a:cs typeface="Arial" pitchFamily="2"/>
            </a:endParaRPr>
          </a:p>
          <a:p>
            <a:pPr marL="342900" indent="-342900">
              <a:lnSpc>
                <a:spcPct val="100000"/>
              </a:lnSpc>
              <a:buClr>
                <a:srgbClr val="00ADEA"/>
              </a:buClr>
              <a:buSzPct val="136000"/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55A4"/>
              </a:solidFill>
              <a:latin typeface="Corbel" panose="020B0503020204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64366" y="219753"/>
            <a:ext cx="64237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chemeClr val="bg1"/>
                </a:solidFill>
                <a:latin typeface="+mj-lt"/>
              </a:rPr>
              <a:t>Bildung - Medienarbeit</a:t>
            </a:r>
            <a:endParaRPr lang="de-DE" sz="2600" b="1" dirty="0"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8" y="5168303"/>
            <a:ext cx="1548062" cy="7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7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Fachstelle: Jugendarbeit in der Migrationsgesellschaft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19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628650" y="2408171"/>
            <a:ext cx="7886700" cy="357009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000" dirty="0">
                <a:solidFill>
                  <a:srgbClr val="0055A4"/>
                </a:solidFill>
                <a:latin typeface="Corbel" panose="020B0503020204020204" pitchFamily="34" charset="0"/>
              </a:rPr>
              <a:t>Menschen mit Migrationsbiografien sind in der Jugendarbeit unterrepräsentiert. Wir arbeiten daran, dass alle dabei sein können!</a:t>
            </a:r>
          </a:p>
          <a:p>
            <a:endParaRPr lang="de-DE" sz="2000" b="1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r>
              <a:rPr lang="de-DE" sz="2000" b="1" dirty="0">
                <a:solidFill>
                  <a:schemeClr val="accent2"/>
                </a:solidFill>
                <a:latin typeface="Corbel" panose="020B0503020204020204" pitchFamily="34" charset="0"/>
              </a:rPr>
              <a:t>Angebote der Fachstelle</a:t>
            </a:r>
          </a:p>
          <a:p>
            <a:endParaRPr lang="de-DE" sz="2000" b="1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2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2000" b="1" u="sng" dirty="0">
                <a:solidFill>
                  <a:srgbClr val="0055A4"/>
                </a:solidFill>
                <a:latin typeface="Corbel" panose="020B0503020204020204" pitchFamily="34" charset="0"/>
                <a:hlinkClick r:id="rId2"/>
              </a:rPr>
              <a:t>alle dabei?! </a:t>
            </a:r>
            <a:r>
              <a:rPr lang="de-DE" sz="2000" u="sng" dirty="0">
                <a:solidFill>
                  <a:srgbClr val="0055A4"/>
                </a:solidFill>
                <a:latin typeface="Corbel" panose="020B0503020204020204" pitchFamily="34" charset="0"/>
                <a:hlinkClick r:id="rId2"/>
              </a:rPr>
              <a:t>– Beratung &amp; Begleitung von Öffnungsprozessen</a:t>
            </a:r>
            <a:endParaRPr lang="de-DE" sz="2000" u="sng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2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2000" b="1" u="sng" dirty="0">
                <a:solidFill>
                  <a:srgbClr val="0055A4"/>
                </a:solidFill>
                <a:latin typeface="Corbel" panose="020B0503020204020204" pitchFamily="34" charset="0"/>
                <a:hlinkClick r:id="rId3"/>
              </a:rPr>
              <a:t>Lautstärker </a:t>
            </a:r>
            <a:r>
              <a:rPr lang="de-DE" sz="2000" u="sng" dirty="0">
                <a:solidFill>
                  <a:srgbClr val="0055A4"/>
                </a:solidFill>
                <a:latin typeface="Corbel" panose="020B0503020204020204" pitchFamily="34" charset="0"/>
                <a:hlinkClick r:id="rId3"/>
              </a:rPr>
              <a:t>– Beratung und Begleitung von </a:t>
            </a:r>
            <a:r>
              <a:rPr lang="de-DE" sz="2000" u="sng" dirty="0" err="1">
                <a:solidFill>
                  <a:srgbClr val="0055A4"/>
                </a:solidFill>
                <a:latin typeface="Corbel" panose="020B0503020204020204" pitchFamily="34" charset="0"/>
                <a:hlinkClick r:id="rId3"/>
              </a:rPr>
              <a:t>VJM’s</a:t>
            </a:r>
            <a:endParaRPr lang="de-DE" sz="2000" u="sng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2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2000" b="1" u="sng" dirty="0">
                <a:solidFill>
                  <a:srgbClr val="0055A4"/>
                </a:solidFill>
                <a:latin typeface="Corbel" panose="020B0503020204020204" pitchFamily="34" charset="0"/>
                <a:hlinkClick r:id="rId4"/>
              </a:rPr>
              <a:t>Fachinformationen für die Praxis</a:t>
            </a:r>
            <a:endParaRPr lang="de-DE" sz="2000" b="1" u="sng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2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2000" b="1" u="sng" dirty="0">
                <a:solidFill>
                  <a:srgbClr val="0055A4"/>
                </a:solidFill>
                <a:latin typeface="Corbel" panose="020B0503020204020204" pitchFamily="34" charset="0"/>
                <a:hlinkClick r:id="rId5"/>
              </a:rPr>
              <a:t>Bildungsangebote</a:t>
            </a:r>
            <a:endParaRPr lang="de-DE" sz="2000" b="1" u="sng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 marL="342900" indent="-342900">
              <a:buClr>
                <a:schemeClr val="accent2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2000" b="1" u="sng" dirty="0">
                <a:solidFill>
                  <a:srgbClr val="0055A4"/>
                </a:solidFill>
                <a:latin typeface="Corbel" panose="020B0503020204020204" pitchFamily="34" charset="0"/>
                <a:hlinkClick r:id="rId6"/>
              </a:rPr>
              <a:t>Informationen zu Förderungsmöglichkeiten</a:t>
            </a:r>
            <a:endParaRPr lang="de-DE" sz="2000" b="1" u="sng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</a:rPr>
              <a:t>Strukturen verändern – Zugänge schaffen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64366" y="219753"/>
            <a:ext cx="64237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chemeClr val="bg1"/>
                </a:solidFill>
                <a:latin typeface="+mj-lt"/>
              </a:rPr>
              <a:t>Bildung - Medienarbeit</a:t>
            </a:r>
            <a:endParaRPr lang="de-DE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26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5246456" y="6032054"/>
            <a:ext cx="1470902" cy="2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800" dirty="0">
                <a:solidFill>
                  <a:schemeClr val="bg1"/>
                </a:solidFill>
                <a:latin typeface="+mn-lt"/>
              </a:rPr>
              <a:t>Jugendverband A B / D / F</a:t>
            </a:r>
          </a:p>
        </p:txBody>
      </p:sp>
      <p:cxnSp>
        <p:nvCxnSpPr>
          <p:cNvPr id="65" name="Gerade Verbindung mit Pfeil 64"/>
          <p:cNvCxnSpPr/>
          <p:nvPr/>
        </p:nvCxnSpPr>
        <p:spPr>
          <a:xfrm>
            <a:off x="5770858" y="5353662"/>
            <a:ext cx="669252" cy="0"/>
          </a:xfrm>
          <a:prstGeom prst="straightConnector1">
            <a:avLst/>
          </a:prstGeom>
          <a:ln w="1905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5913472" y="2968130"/>
            <a:ext cx="544478" cy="0"/>
          </a:xfrm>
          <a:prstGeom prst="straightConnector1">
            <a:avLst/>
          </a:prstGeom>
          <a:ln w="1905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>
            <a:off x="7421985" y="3460599"/>
            <a:ext cx="0" cy="963598"/>
          </a:xfrm>
          <a:prstGeom prst="straightConnector1">
            <a:avLst/>
          </a:prstGeom>
          <a:ln w="1905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ihandform 74"/>
          <p:cNvSpPr/>
          <p:nvPr/>
        </p:nvSpPr>
        <p:spPr>
          <a:xfrm>
            <a:off x="6689224" y="2643318"/>
            <a:ext cx="1726781" cy="449485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kern="1200" dirty="0"/>
              <a:t>Land Bayern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693718" y="1476375"/>
            <a:ext cx="2708491" cy="2040703"/>
            <a:chOff x="2774774" y="1774795"/>
            <a:chExt cx="2615220" cy="1846171"/>
          </a:xfrm>
          <a:effectLst/>
        </p:grpSpPr>
        <p:sp>
          <p:nvSpPr>
            <p:cNvPr id="76" name="Freihandform 75"/>
            <p:cNvSpPr/>
            <p:nvPr/>
          </p:nvSpPr>
          <p:spPr>
            <a:xfrm>
              <a:off x="3333532" y="2588932"/>
              <a:ext cx="2056462" cy="1032034"/>
            </a:xfrm>
            <a:custGeom>
              <a:avLst/>
              <a:gdLst>
                <a:gd name="connsiteX0" fmla="*/ 0 w 3114675"/>
                <a:gd name="connsiteY0" fmla="*/ 68251 h 409500"/>
                <a:gd name="connsiteX1" fmla="*/ 68251 w 3114675"/>
                <a:gd name="connsiteY1" fmla="*/ 0 h 409500"/>
                <a:gd name="connsiteX2" fmla="*/ 3046424 w 3114675"/>
                <a:gd name="connsiteY2" fmla="*/ 0 h 409500"/>
                <a:gd name="connsiteX3" fmla="*/ 3114675 w 3114675"/>
                <a:gd name="connsiteY3" fmla="*/ 68251 h 409500"/>
                <a:gd name="connsiteX4" fmla="*/ 3114675 w 3114675"/>
                <a:gd name="connsiteY4" fmla="*/ 341249 h 409500"/>
                <a:gd name="connsiteX5" fmla="*/ 3046424 w 3114675"/>
                <a:gd name="connsiteY5" fmla="*/ 409500 h 409500"/>
                <a:gd name="connsiteX6" fmla="*/ 68251 w 3114675"/>
                <a:gd name="connsiteY6" fmla="*/ 409500 h 409500"/>
                <a:gd name="connsiteX7" fmla="*/ 0 w 3114675"/>
                <a:gd name="connsiteY7" fmla="*/ 341249 h 409500"/>
                <a:gd name="connsiteX8" fmla="*/ 0 w 3114675"/>
                <a:gd name="connsiteY8" fmla="*/ 68251 h 4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409500">
                  <a:moveTo>
                    <a:pt x="0" y="68251"/>
                  </a:moveTo>
                  <a:cubicBezTo>
                    <a:pt x="0" y="30557"/>
                    <a:pt x="30557" y="0"/>
                    <a:pt x="68251" y="0"/>
                  </a:cubicBezTo>
                  <a:lnTo>
                    <a:pt x="3046424" y="0"/>
                  </a:lnTo>
                  <a:cubicBezTo>
                    <a:pt x="3084118" y="0"/>
                    <a:pt x="3114675" y="30557"/>
                    <a:pt x="3114675" y="68251"/>
                  </a:cubicBezTo>
                  <a:lnTo>
                    <a:pt x="3114675" y="341249"/>
                  </a:lnTo>
                  <a:cubicBezTo>
                    <a:pt x="3114675" y="378943"/>
                    <a:pt x="3084118" y="409500"/>
                    <a:pt x="3046424" y="409500"/>
                  </a:cubicBezTo>
                  <a:lnTo>
                    <a:pt x="68251" y="409500"/>
                  </a:lnTo>
                  <a:cubicBezTo>
                    <a:pt x="30557" y="409500"/>
                    <a:pt x="0" y="378943"/>
                    <a:pt x="0" y="341249"/>
                  </a:cubicBezTo>
                  <a:lnTo>
                    <a:pt x="0" y="682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0" tIns="39040" rIns="39040" bIns="3904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kern="1200" dirty="0"/>
                <a:t>Landesvorstand</a:t>
              </a:r>
              <a:endParaRPr lang="de-DE" sz="1600" kern="1200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endParaRPr lang="de-DE" sz="1600" kern="1200" dirty="0">
                <a:solidFill>
                  <a:schemeClr val="bg1"/>
                </a:solidFill>
              </a:endParaRP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/>
                <a:t>Vollversammlung</a:t>
              </a:r>
              <a:endParaRPr lang="de-DE" sz="1600" kern="1200" dirty="0"/>
            </a:p>
          </p:txBody>
        </p:sp>
        <p:cxnSp>
          <p:nvCxnSpPr>
            <p:cNvPr id="72" name="Gerade Verbindung mit Pfeil 71"/>
            <p:cNvCxnSpPr/>
            <p:nvPr/>
          </p:nvCxnSpPr>
          <p:spPr>
            <a:xfrm>
              <a:off x="2774774" y="1774795"/>
              <a:ext cx="9287" cy="294979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3345747" y="4808189"/>
            <a:ext cx="2056462" cy="1032034"/>
            <a:chOff x="1755830" y="2774451"/>
            <a:chExt cx="2056462" cy="1032034"/>
          </a:xfrm>
          <a:effectLst/>
        </p:grpSpPr>
        <p:sp>
          <p:nvSpPr>
            <p:cNvPr id="79" name="Freihandform 78"/>
            <p:cNvSpPr/>
            <p:nvPr/>
          </p:nvSpPr>
          <p:spPr>
            <a:xfrm>
              <a:off x="1755830" y="2774451"/>
              <a:ext cx="2056462" cy="1032034"/>
            </a:xfrm>
            <a:custGeom>
              <a:avLst/>
              <a:gdLst>
                <a:gd name="connsiteX0" fmla="*/ 0 w 3114675"/>
                <a:gd name="connsiteY0" fmla="*/ 68251 h 409500"/>
                <a:gd name="connsiteX1" fmla="*/ 68251 w 3114675"/>
                <a:gd name="connsiteY1" fmla="*/ 0 h 409500"/>
                <a:gd name="connsiteX2" fmla="*/ 3046424 w 3114675"/>
                <a:gd name="connsiteY2" fmla="*/ 0 h 409500"/>
                <a:gd name="connsiteX3" fmla="*/ 3114675 w 3114675"/>
                <a:gd name="connsiteY3" fmla="*/ 68251 h 409500"/>
                <a:gd name="connsiteX4" fmla="*/ 3114675 w 3114675"/>
                <a:gd name="connsiteY4" fmla="*/ 341249 h 409500"/>
                <a:gd name="connsiteX5" fmla="*/ 3046424 w 3114675"/>
                <a:gd name="connsiteY5" fmla="*/ 409500 h 409500"/>
                <a:gd name="connsiteX6" fmla="*/ 68251 w 3114675"/>
                <a:gd name="connsiteY6" fmla="*/ 409500 h 409500"/>
                <a:gd name="connsiteX7" fmla="*/ 0 w 3114675"/>
                <a:gd name="connsiteY7" fmla="*/ 341249 h 409500"/>
                <a:gd name="connsiteX8" fmla="*/ 0 w 3114675"/>
                <a:gd name="connsiteY8" fmla="*/ 68251 h 4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409500">
                  <a:moveTo>
                    <a:pt x="0" y="68251"/>
                  </a:moveTo>
                  <a:cubicBezTo>
                    <a:pt x="0" y="30557"/>
                    <a:pt x="30557" y="0"/>
                    <a:pt x="68251" y="0"/>
                  </a:cubicBezTo>
                  <a:lnTo>
                    <a:pt x="3046424" y="0"/>
                  </a:lnTo>
                  <a:cubicBezTo>
                    <a:pt x="3084118" y="0"/>
                    <a:pt x="3114675" y="30557"/>
                    <a:pt x="3114675" y="68251"/>
                  </a:cubicBezTo>
                  <a:lnTo>
                    <a:pt x="3114675" y="341249"/>
                  </a:lnTo>
                  <a:cubicBezTo>
                    <a:pt x="3114675" y="378943"/>
                    <a:pt x="3084118" y="409500"/>
                    <a:pt x="3046424" y="409500"/>
                  </a:cubicBezTo>
                  <a:lnTo>
                    <a:pt x="68251" y="409500"/>
                  </a:lnTo>
                  <a:cubicBezTo>
                    <a:pt x="30557" y="409500"/>
                    <a:pt x="0" y="378943"/>
                    <a:pt x="0" y="341249"/>
                  </a:cubicBezTo>
                  <a:lnTo>
                    <a:pt x="0" y="682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0" tIns="39040" rIns="39040" bIns="3904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kern="1200" dirty="0"/>
                <a:t>Vorstand</a:t>
              </a:r>
              <a:endParaRPr lang="de-DE" sz="1600" kern="1200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endParaRPr lang="de-DE" sz="1600" kern="1200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/>
                <a:t>Vollversammlung</a:t>
              </a:r>
              <a:endParaRPr lang="de-DE" sz="1600" kern="1200" dirty="0"/>
            </a:p>
          </p:txBody>
        </p:sp>
        <p:cxnSp>
          <p:nvCxnSpPr>
            <p:cNvPr id="80" name="Gerade Verbindung mit Pfeil 79"/>
            <p:cNvCxnSpPr/>
            <p:nvPr/>
          </p:nvCxnSpPr>
          <p:spPr>
            <a:xfrm>
              <a:off x="2777345" y="3172435"/>
              <a:ext cx="9287" cy="294979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Gerade Verbindung mit Pfeil 82"/>
          <p:cNvCxnSpPr/>
          <p:nvPr/>
        </p:nvCxnSpPr>
        <p:spPr>
          <a:xfrm>
            <a:off x="2786989" y="4594747"/>
            <a:ext cx="9287" cy="294979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ihandform 86"/>
          <p:cNvSpPr/>
          <p:nvPr/>
        </p:nvSpPr>
        <p:spPr>
          <a:xfrm>
            <a:off x="6689223" y="5069666"/>
            <a:ext cx="1726781" cy="601240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dirty="0"/>
              <a:t>Bezirke</a:t>
            </a:r>
          </a:p>
        </p:txBody>
      </p:sp>
      <p:sp>
        <p:nvSpPr>
          <p:cNvPr id="27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Struktur auf Landesebene Bayern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2</a:t>
            </a:fld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65582" y="4700420"/>
            <a:ext cx="227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 Bezirksjugendringe in Bayern 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4357975" y="2834311"/>
            <a:ext cx="9287" cy="294979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976862" y="5815773"/>
            <a:ext cx="9287" cy="294979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7" y="5346751"/>
            <a:ext cx="1506697" cy="10767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7" y="2399704"/>
            <a:ext cx="1382693" cy="11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1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Fachstelle: Schule ohne Rassismus                 – Schule mit Courage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20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628649" y="3850432"/>
            <a:ext cx="8011497" cy="232500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  <a:t>Aufgabe der Regionalkoordination ist neben der </a:t>
            </a:r>
            <a:r>
              <a:rPr lang="de-DE" b="1" dirty="0">
                <a:solidFill>
                  <a:srgbClr val="0055A4"/>
                </a:solidFill>
                <a:latin typeface="Corbel" panose="020B0503020204020204" pitchFamily="34" charset="0"/>
              </a:rPr>
              <a:t>Beratung interessierter Schüler*innen</a:t>
            </a:r>
            <a: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  <a:t> sowie der Schulen die </a:t>
            </a:r>
            <a:r>
              <a:rPr lang="de-DE" b="1" dirty="0">
                <a:solidFill>
                  <a:srgbClr val="0055A4"/>
                </a:solidFill>
                <a:latin typeface="Corbel" panose="020B0503020204020204" pitchFamily="34" charset="0"/>
              </a:rPr>
              <a:t>Verleihungen des SOR-SMC-Titels</a:t>
            </a:r>
            <a: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  <a:t>, die Organisation von</a:t>
            </a:r>
            <a:r>
              <a:rPr lang="de-DE" b="1" dirty="0">
                <a:solidFill>
                  <a:srgbClr val="0055A4"/>
                </a:solidFill>
                <a:latin typeface="Corbel" panose="020B0503020204020204" pitchFamily="34" charset="0"/>
              </a:rPr>
              <a:t> Courage- Coach Seminaren</a:t>
            </a:r>
            <a: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  <a:t> und das Ausrichten von </a:t>
            </a:r>
            <a:r>
              <a:rPr lang="de-DE" b="1" dirty="0">
                <a:solidFill>
                  <a:srgbClr val="0055A4"/>
                </a:solidFill>
                <a:latin typeface="Corbel" panose="020B0503020204020204" pitchFamily="34" charset="0"/>
              </a:rPr>
              <a:t>Netzwerktreffen</a:t>
            </a:r>
            <a: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  <a:t>. </a:t>
            </a:r>
          </a:p>
          <a:p>
            <a:endParaRPr lang="de-DE" dirty="0">
              <a:solidFill>
                <a:srgbClr val="0055A4"/>
              </a:solidFill>
              <a:latin typeface="Corbel" panose="020B0503020204020204" pitchFamily="34" charset="0"/>
            </a:endParaRPr>
          </a:p>
          <a:p>
            <a:r>
              <a:rPr lang="de-DE" dirty="0">
                <a:solidFill>
                  <a:srgbClr val="0055A4"/>
                </a:solidFill>
                <a:latin typeface="Corbel" panose="020B0503020204020204" pitchFamily="34" charset="0"/>
              </a:rPr>
              <a:t>Es wird sich mit jeder Form von Diskriminierung, Mobbing wie Gewalt beschäftigt und wendet sich gegen alle Ideologien der Ungleichwertigkeit.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de-DE" b="1" dirty="0"/>
              <a:t>Regionalkoordination des bundesweiten Projekts                                    „Schule ohne Rassismus – Schule mit Courage“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64366" y="219753"/>
            <a:ext cx="64237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chemeClr val="bg1"/>
                </a:solidFill>
                <a:latin typeface="+mj-lt"/>
              </a:rPr>
              <a:t>Bildung - Medienarbeit</a:t>
            </a:r>
            <a:endParaRPr lang="de-DE" sz="2600" b="1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26" y="2618749"/>
            <a:ext cx="1991988" cy="10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7" y="131495"/>
            <a:ext cx="2595658" cy="150851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6859844" cy="1325563"/>
          </a:xfrm>
        </p:spPr>
        <p:txBody>
          <a:bodyPr/>
          <a:lstStyle/>
          <a:p>
            <a:r>
              <a:rPr lang="de-DE" dirty="0"/>
              <a:t>Jugendbildungsstätte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21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" y="2646845"/>
            <a:ext cx="1565910" cy="9100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" y="3550683"/>
            <a:ext cx="1611500" cy="93632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" y="4418589"/>
            <a:ext cx="1565910" cy="91005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" y="5238755"/>
            <a:ext cx="1494844" cy="86875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" y="1720693"/>
            <a:ext cx="1565910" cy="910058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630525" y="2175722"/>
            <a:ext cx="7003013" cy="4351338"/>
          </a:xfrm>
        </p:spPr>
        <p:txBody>
          <a:bodyPr>
            <a:normAutofit/>
          </a:bodyPr>
          <a:lstStyle/>
          <a:p>
            <a:r>
              <a:rPr lang="de-DE" dirty="0"/>
              <a:t>Als Facheinrichtung des Bezirksjugendrings Unterfranken hat sich die Jugendbildungsstätte zu einem Haus mit bundesweitem Modellcharakter entwickelt. </a:t>
            </a:r>
          </a:p>
          <a:p>
            <a:endParaRPr lang="de-DE" dirty="0"/>
          </a:p>
          <a:p>
            <a:r>
              <a:rPr lang="de-DE" dirty="0"/>
              <a:t>Bildungsangebote zur </a:t>
            </a:r>
            <a:r>
              <a:rPr lang="de-DE" b="1" dirty="0" err="1"/>
              <a:t>rassismuskritischen</a:t>
            </a:r>
            <a:r>
              <a:rPr lang="de-DE" b="1" dirty="0"/>
              <a:t> Migrationspädagogik </a:t>
            </a:r>
            <a:r>
              <a:rPr lang="de-DE" dirty="0"/>
              <a:t>stellen die zentrale Arbeit des pädagogischen Teams dar, das sich an Seminargruppen, Schulklassen oder Multiplikatoren richtet.</a:t>
            </a:r>
          </a:p>
          <a:p>
            <a:endParaRPr lang="de-DE" dirty="0"/>
          </a:p>
          <a:p>
            <a:r>
              <a:rPr lang="de-DE" dirty="0"/>
              <a:t>Im Bereich ihrer antirassistischen Arbeit bietet sie Trainings für Zivilcourage (</a:t>
            </a:r>
            <a:r>
              <a:rPr lang="de-DE" dirty="0" err="1"/>
              <a:t>Betzavta</a:t>
            </a:r>
            <a:r>
              <a:rPr lang="de-DE" dirty="0"/>
              <a:t>) sowie Seminare für Migrationspädagogik.</a:t>
            </a:r>
          </a:p>
          <a:p>
            <a:endParaRPr lang="de-DE" i="1" dirty="0"/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14689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20507"/>
            <a:ext cx="855417" cy="703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6859844" cy="1325563"/>
          </a:xfrm>
        </p:spPr>
        <p:txBody>
          <a:bodyPr/>
          <a:lstStyle/>
          <a:p>
            <a:r>
              <a:rPr lang="de-DE" dirty="0"/>
              <a:t>Finanzierung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Bezirksjugendring wird mit Mitteln finanziert 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55A4"/>
                </a:solidFill>
              </a:rPr>
              <a:t>Vom Bezirk Unterfranken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55A4"/>
              </a:solidFill>
            </a:endParaRPr>
          </a:p>
          <a:p>
            <a:pPr marL="457200" lvl="1"/>
            <a:endParaRPr lang="de-DE" sz="2000" dirty="0">
              <a:solidFill>
                <a:srgbClr val="0055A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55A4"/>
                </a:solidFill>
              </a:rPr>
              <a:t>Vom Bayerischen Jugendring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55A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55A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55A4"/>
                </a:solidFill>
              </a:rPr>
              <a:t>Sowie de </a:t>
            </a:r>
            <a:r>
              <a:rPr lang="de-DE" sz="2000">
                <a:solidFill>
                  <a:srgbClr val="0055A4"/>
                </a:solidFill>
              </a:rPr>
              <a:t>Europäischen Union</a:t>
            </a:r>
            <a:br>
              <a:rPr lang="de-DE" dirty="0">
                <a:solidFill>
                  <a:schemeClr val="accent5">
                    <a:lumMod val="10000"/>
                  </a:schemeClr>
                </a:solidFill>
              </a:rPr>
            </a:br>
            <a:endParaRPr lang="de-DE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14" y="3000178"/>
            <a:ext cx="1257736" cy="4029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64" y="4741243"/>
            <a:ext cx="847203" cy="5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VIVE LE JUMELAGE!</a:t>
            </a:r>
            <a:br>
              <a:rPr lang="de-DE" dirty="0"/>
            </a:br>
            <a:r>
              <a:rPr lang="de-DE" dirty="0"/>
              <a:t>Partnerschaft seit 1986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143307" y="1825625"/>
            <a:ext cx="4723430" cy="4091766"/>
          </a:xfrm>
        </p:spPr>
        <p:txBody>
          <a:bodyPr/>
          <a:lstStyle/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endParaRPr lang="de-DE" dirty="0">
              <a:solidFill>
                <a:srgbClr val="969696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28650" y="5839160"/>
            <a:ext cx="71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55A4"/>
                </a:solidFill>
                <a:latin typeface="Corbel" panose="020B0503020204020204" pitchFamily="34" charset="0"/>
              </a:rPr>
              <a:t>Danke für Ihre Aufmerksamkeit!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54" y="2035193"/>
            <a:ext cx="6694414" cy="36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Bayerische Jugendring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Gründung 1947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b="1" dirty="0"/>
              <a:t>Rechtsform: </a:t>
            </a:r>
            <a:r>
              <a:rPr lang="de-DE" dirty="0">
                <a:ea typeface="Arial"/>
                <a:cs typeface="Arial"/>
                <a:sym typeface="Arial"/>
              </a:rPr>
              <a:t>Körperschaft des öffentlichen Rechts</a:t>
            </a:r>
            <a:endParaRPr lang="de-DE" b="1" dirty="0"/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endParaRPr lang="de-DE" b="1" dirty="0"/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b="1" dirty="0"/>
              <a:t>Finanzierung: </a:t>
            </a:r>
            <a:r>
              <a:rPr lang="de-DE" dirty="0">
                <a:ea typeface="Arial"/>
                <a:cs typeface="Arial"/>
                <a:sym typeface="Arial"/>
              </a:rPr>
              <a:t>öffentliche Mittel</a:t>
            </a:r>
            <a:br>
              <a:rPr lang="de-DE" dirty="0">
                <a:ea typeface="Arial"/>
                <a:cs typeface="Arial"/>
                <a:sym typeface="Arial"/>
              </a:rPr>
            </a:br>
            <a:endParaRPr lang="de-DE" b="1" dirty="0"/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b="1" dirty="0">
                <a:ea typeface="Arial"/>
                <a:cs typeface="Arial"/>
                <a:sym typeface="Arial"/>
              </a:rPr>
              <a:t>freiwilliger Zusammenschluss </a:t>
            </a:r>
            <a:r>
              <a:rPr lang="de-DE" dirty="0">
                <a:ea typeface="Arial"/>
                <a:cs typeface="Arial"/>
                <a:sym typeface="Arial"/>
              </a:rPr>
              <a:t>der Jugendorganisationen in                 Bayern (§ 1 Abs. 1 BJR-Satzung)</a:t>
            </a:r>
            <a:r>
              <a:rPr lang="de-DE" dirty="0"/>
              <a:t> </a:t>
            </a:r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endParaRPr lang="de-DE" b="1" dirty="0"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b="1" dirty="0">
                <a:ea typeface="Arial"/>
                <a:cs typeface="Arial"/>
                <a:sym typeface="Arial"/>
              </a:rPr>
              <a:t>mehr als zwei Drittel</a:t>
            </a:r>
            <a:r>
              <a:rPr lang="de-DE" dirty="0">
                <a:ea typeface="Arial"/>
                <a:cs typeface="Arial"/>
                <a:sym typeface="Arial"/>
              </a:rPr>
              <a:t> aller Kinder und Jugendlichen in Bayern erreichen die Mitgliedsorganisationen und Einrichtungen der Jugendarbeit mit ihren Angeboten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2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Grundlegende Aufgaben 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5" name="Shape 3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jugendpolitische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b="1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Interessenvertretung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: </a:t>
            </a:r>
            <a:b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</a:b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Einsatz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für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Belange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aller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jungen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Menschen in Bayern</a:t>
            </a:r>
            <a:b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</a:br>
            <a:endParaRPr sz="2000" dirty="0">
              <a:solidFill>
                <a:srgbClr val="0055A4"/>
              </a:solidFill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Mitwirkung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am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politischen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b="1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Willensbildungsprozess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- </a:t>
            </a: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                               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von der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örtlichen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Ebene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bis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hin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zur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Bundesebene</a:t>
            </a:r>
            <a:b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</a:br>
            <a:endParaRPr sz="2000" dirty="0">
              <a:solidFill>
                <a:srgbClr val="0055A4"/>
              </a:solidFill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b="1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b="1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Zusammenarbeit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mit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Verbänden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,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öffentlichen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Stellen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, </a:t>
            </a: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                  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Institutionen</a:t>
            </a:r>
            <a:r>
              <a:rPr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 und </a:t>
            </a:r>
            <a:r>
              <a:rPr sz="2000" dirty="0" err="1">
                <a:solidFill>
                  <a:srgbClr val="0055A4"/>
                </a:solidFill>
                <a:ea typeface="Arial"/>
                <a:cs typeface="Arial"/>
                <a:sym typeface="Arial"/>
              </a:rPr>
              <a:t>Organisationen</a:t>
            </a:r>
            <a:endParaRPr sz="2000" dirty="0">
              <a:solidFill>
                <a:srgbClr val="0055A4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86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6859844" cy="1325563"/>
          </a:xfrm>
        </p:spPr>
        <p:txBody>
          <a:bodyPr/>
          <a:lstStyle/>
          <a:p>
            <a:pPr eaLnBrk="1" hangingPunct="1"/>
            <a:r>
              <a:rPr lang="de-DE" altLang="de-DE" dirty="0"/>
              <a:t>Rechtliche Grundlagen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825625"/>
            <a:ext cx="8192621" cy="4351338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55A4"/>
                </a:solidFill>
              </a:rPr>
              <a:t>Grundgesetz (Art..2, 3, 6, 20, 20a, 28)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55A4"/>
                </a:solidFill>
              </a:rPr>
              <a:t>Bayerische Verfassung (Art. 83, 126, 141)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55A4"/>
                </a:solidFill>
              </a:rPr>
              <a:t>Bayerische Kommunalgesetze (Gemeinde-, Landkreis- und Bezirksordnung)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55A4"/>
                </a:solidFill>
              </a:rPr>
              <a:t>Jugendhilferecht (KJHG/SGB, VIII und </a:t>
            </a:r>
            <a:r>
              <a:rPr lang="de-DE" altLang="de-DE" sz="2000" dirty="0" err="1">
                <a:solidFill>
                  <a:srgbClr val="0055A4"/>
                </a:solidFill>
              </a:rPr>
              <a:t>BayKJHG</a:t>
            </a:r>
            <a:r>
              <a:rPr lang="de-DE" altLang="de-DE" sz="2000" dirty="0">
                <a:solidFill>
                  <a:srgbClr val="0055A4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Achtes Buch der Sozialgesetze (SGB VIII)</a:t>
            </a:r>
            <a:r>
              <a:rPr lang="de-DE" dirty="0">
                <a:ea typeface="Arial"/>
                <a:cs typeface="Arial"/>
                <a:sym typeface="Arial"/>
              </a:rPr>
              <a:t> </a:t>
            </a: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= Kinder- und Jugendhilfegesetz (KJHG)</a:t>
            </a:r>
            <a:endParaRPr lang="de-DE" dirty="0">
              <a:ea typeface="Arial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Ausführungsgesetz (AGSG) zu den SGB = Landesgesetz zur Ausführung des SGB VIII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Verordnung zur Übertragung von Aufgaben des überörtlichen Trägers der öffentlichen Jugendhilfe auf den BJR 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0055A4"/>
                </a:solidFill>
                <a:ea typeface="Arial"/>
                <a:cs typeface="Arial"/>
                <a:sym typeface="Arial"/>
              </a:rPr>
              <a:t>Satzung des Bayerischen Jugendringes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16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28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8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800" dirty="0">
              <a:latin typeface="Arial Narrow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0BAD2"/>
                </a:solidFill>
              </a:rPr>
              <a:pPr/>
              <a:t>5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9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Handlungsfelder der Jugendarbeit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8EA7-405F-44A9-AA36-45D1FA480432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4/21/2022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0BAD2"/>
                </a:solidFill>
              </a:rPr>
              <a:pPr/>
              <a:t>6</a:t>
            </a:fld>
            <a:endParaRPr lang="en-US" dirty="0">
              <a:solidFill>
                <a:srgbClr val="40BAD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altLang="de-DE" sz="2000" dirty="0"/>
              <a:t>Stärkung der verbandlichen Jugendarbeit und Förderung des ehrenamtlichen Engagements</a:t>
            </a:r>
            <a:br>
              <a:rPr lang="de-DE" altLang="de-DE" sz="2000" dirty="0"/>
            </a:br>
            <a:endParaRPr lang="de-DE" altLang="de-DE" sz="2000" dirty="0"/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altLang="de-DE" sz="2000" dirty="0"/>
              <a:t>Grundförderung der Jugendverbände, Fachkräfte bei Jugendverbänden, Jugendbildungsstätten und Bezirksjugendringen</a:t>
            </a:r>
            <a:br>
              <a:rPr lang="de-DE" altLang="de-DE" sz="2000" dirty="0"/>
            </a:br>
            <a:endParaRPr lang="de-DE" altLang="de-DE" dirty="0"/>
          </a:p>
          <a:p>
            <a:pPr marL="342900" indent="-342900"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altLang="de-DE" sz="2000" dirty="0"/>
              <a:t>Förderung des ehrenamtlichen Engagements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endParaRPr lang="de-DE" altLang="de-DE" sz="2000" dirty="0"/>
          </a:p>
          <a:p>
            <a:pPr marL="342900" indent="-342900" eaLnBrk="1" hangingPunct="1">
              <a:lnSpc>
                <a:spcPct val="90000"/>
              </a:lnSpc>
              <a:buClr>
                <a:srgbClr val="00ADEA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altLang="de-DE" sz="2000" dirty="0"/>
              <a:t>Förderung von Aktivitäten der Jugendarbeit, Jugendbildungs-</a:t>
            </a:r>
            <a:r>
              <a:rPr lang="de-DE" altLang="de-DE" sz="2000" dirty="0" err="1"/>
              <a:t>maßnahmen</a:t>
            </a:r>
            <a:r>
              <a:rPr lang="de-DE" altLang="de-DE" sz="2000" dirty="0"/>
              <a:t>,  internationale Jugendarbeit, kulturelle Jugendarbeit</a:t>
            </a:r>
            <a:br>
              <a:rPr lang="de-DE" altLang="de-DE" sz="2000" dirty="0"/>
            </a:br>
            <a:endParaRPr lang="de-DE" altLang="de-DE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altLang="de-DE" b="1" dirty="0"/>
              <a:t>Kinder- und Jugendprogramm der bayerischen Staatsregierung:</a:t>
            </a:r>
            <a:br>
              <a:rPr lang="de-DE" altLang="de-DE" dirty="0"/>
            </a:b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408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685984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Handlungsfelder der Jugendarbeit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00ADEA"/>
              </a:buClr>
              <a:buSzPct val="136000"/>
              <a:buFont typeface="Arial" panose="020B0604020202020204" pitchFamily="34" charset="0"/>
              <a:buChar char="•"/>
            </a:pPr>
            <a:r>
              <a:rPr lang="de-DE" altLang="de-DE" sz="2200" dirty="0"/>
              <a:t>Förderung der politischen Bildung im Rahmen des Rings Politischer Jugend</a:t>
            </a:r>
          </a:p>
          <a:p>
            <a:pPr marL="342900" indent="-342900">
              <a:buClr>
                <a:srgbClr val="00ADEA"/>
              </a:buClr>
              <a:buSzPct val="136000"/>
              <a:buFont typeface="Arial" panose="020B0604020202020204" pitchFamily="34" charset="0"/>
              <a:buChar char="•"/>
            </a:pPr>
            <a:r>
              <a:rPr lang="de-DE" altLang="de-DE" sz="2200" dirty="0"/>
              <a:t>Weiterentwicklung der offenen Jugendarbeit</a:t>
            </a:r>
            <a:br>
              <a:rPr lang="de-DE" altLang="de-DE" sz="2200" dirty="0"/>
            </a:br>
            <a:r>
              <a:rPr lang="de-DE" altLang="de-DE" sz="2200" dirty="0"/>
              <a:t>Nachmittagsbetreuung von Schülern in Einrichtungen der Jugendarbeit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0ADEA"/>
              </a:buClr>
              <a:buSzPct val="136000"/>
              <a:buFont typeface="Arial" panose="020B0604020202020204" pitchFamily="34" charset="0"/>
              <a:buChar char="•"/>
            </a:pPr>
            <a:r>
              <a:rPr lang="de-DE" altLang="de-DE" sz="2200" dirty="0"/>
              <a:t>Zielgruppenspezifische Fachprogramme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0ADEA"/>
              </a:buClr>
              <a:buSzPct val="136000"/>
              <a:buFont typeface="Arial" panose="020B0604020202020204" pitchFamily="34" charset="0"/>
              <a:buChar char="•"/>
            </a:pPr>
            <a:r>
              <a:rPr lang="de-DE" altLang="de-DE" sz="2200" dirty="0"/>
              <a:t>Jugendinformation und Jugendberatung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0ADEA"/>
              </a:buClr>
              <a:buSzPct val="136000"/>
              <a:buFont typeface="Arial" panose="020B0604020202020204" pitchFamily="34" charset="0"/>
              <a:buChar char="•"/>
            </a:pPr>
            <a:r>
              <a:rPr lang="de-DE" altLang="de-DE" sz="2200" dirty="0"/>
              <a:t>Einrichtungen der Jugendarbeit, örtliche Einrichtungen,                  überörtliche Einrichtungen, Investitionsförderung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0ADEA"/>
              </a:buClr>
              <a:buSzPct val="136000"/>
              <a:buFont typeface="Arial" panose="020B0604020202020204" pitchFamily="34" charset="0"/>
              <a:buChar char="•"/>
            </a:pPr>
            <a:r>
              <a:rPr lang="de-DE" altLang="de-DE" sz="2200" dirty="0"/>
              <a:t>Förderung von Institutionen auf Landesebene</a:t>
            </a:r>
            <a:br>
              <a:rPr lang="de-DE" altLang="de-DE" sz="2200" dirty="0"/>
            </a:br>
            <a:r>
              <a:rPr lang="de-DE" altLang="de-DE" sz="2200" dirty="0"/>
              <a:t>Bayerischer Jugendring, Institut Jugend Film Fernsehen, Landesfilmdienst, Internationale Jugendbibliothek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15D-3493-4E47-9009-428FCC3FAEE4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4/21/2022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0BAD2"/>
                </a:solidFill>
              </a:rPr>
              <a:pPr/>
              <a:t>7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2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38"/>
          <p:cNvSpPr>
            <a:spLocks noChangeArrowheads="1"/>
          </p:cNvSpPr>
          <p:nvPr/>
        </p:nvSpPr>
        <p:spPr bwMode="auto">
          <a:xfrm>
            <a:off x="627622" y="5757452"/>
            <a:ext cx="1788815" cy="970247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264615" y="493485"/>
            <a:ext cx="7137671" cy="8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3600" b="0" dirty="0">
                <a:solidFill>
                  <a:schemeClr val="bg1"/>
                </a:solidFill>
              </a:rPr>
              <a:t>Die Struktur auf Bezirksebene </a:t>
            </a:r>
          </a:p>
          <a:p>
            <a:endParaRPr lang="de-DE" sz="3600" b="0" dirty="0">
              <a:solidFill>
                <a:schemeClr val="tx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833468" y="5618339"/>
            <a:ext cx="1788815" cy="970247"/>
            <a:chOff x="5088569" y="5542837"/>
            <a:chExt cx="1737916" cy="901094"/>
          </a:xfrm>
        </p:grpSpPr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88569" y="5542837"/>
              <a:ext cx="1737916" cy="901094"/>
            </a:xfrm>
            <a:prstGeom prst="ellipse">
              <a:avLst/>
            </a:prstGeom>
            <a:solidFill>
              <a:srgbClr val="990000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5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5183574" y="5678215"/>
              <a:ext cx="1390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>
                  <a:solidFill>
                    <a:schemeClr val="bg1"/>
                  </a:solidFill>
                  <a:latin typeface="+mn-lt"/>
                </a:rPr>
                <a:t>Gemeinde B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5215967" y="6023762"/>
              <a:ext cx="1470902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de-DE" sz="1400" dirty="0">
                  <a:solidFill>
                    <a:schemeClr val="bg1"/>
                  </a:solidFill>
                  <a:latin typeface="+mn-lt"/>
                </a:rPr>
                <a:t>Jugendverband </a:t>
              </a:r>
            </a:p>
          </p:txBody>
        </p:sp>
      </p:grp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2315032" y="5355275"/>
            <a:ext cx="462309" cy="427987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sz="105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rot="594424" flipH="1" flipV="1">
            <a:off x="1066582" y="3223571"/>
            <a:ext cx="57789" cy="316532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sz="105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3873166" y="5177991"/>
            <a:ext cx="417936" cy="332094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sz="105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4974328" y="5864497"/>
            <a:ext cx="1737916" cy="901094"/>
          </a:xfrm>
          <a:prstGeom prst="ellipse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05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2" name="Rectangle 64"/>
          <p:cNvSpPr>
            <a:spLocks noChangeArrowheads="1"/>
          </p:cNvSpPr>
          <p:nvPr/>
        </p:nvSpPr>
        <p:spPr bwMode="auto">
          <a:xfrm>
            <a:off x="454946" y="4798224"/>
            <a:ext cx="1559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55A4"/>
                </a:solidFill>
              </a:rPr>
              <a:t>Kreis- / Stadt- </a:t>
            </a:r>
            <a:r>
              <a:rPr lang="de-DE" dirty="0" err="1">
                <a:solidFill>
                  <a:srgbClr val="0055A4"/>
                </a:solidFill>
              </a:rPr>
              <a:t>jugendringe</a:t>
            </a:r>
            <a:endParaRPr lang="de-DE" dirty="0">
              <a:solidFill>
                <a:srgbClr val="0055A4"/>
              </a:solidFill>
            </a:endParaRPr>
          </a:p>
        </p:txBody>
      </p:sp>
      <p:pic>
        <p:nvPicPr>
          <p:cNvPr id="63" name="Picture 65" descr="Klicken Sie auf die einzelnen Kreise oder Städte, um zu den Internetseiten der Jugendringe zu kom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1" y="3783177"/>
            <a:ext cx="1226449" cy="9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>
            <a:off x="3039674" y="3220960"/>
            <a:ext cx="3241" cy="376184"/>
          </a:xfrm>
          <a:prstGeom prst="straightConnector1">
            <a:avLst/>
          </a:prstGeom>
          <a:ln w="1905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4217127" y="2573407"/>
            <a:ext cx="323771" cy="0"/>
          </a:xfrm>
          <a:prstGeom prst="straightConnector1">
            <a:avLst/>
          </a:prstGeom>
          <a:ln w="381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674404" y="2983516"/>
            <a:ext cx="0" cy="589958"/>
          </a:xfrm>
          <a:prstGeom prst="straightConnector1">
            <a:avLst/>
          </a:prstGeom>
          <a:ln w="381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ihandform 76"/>
          <p:cNvSpPr/>
          <p:nvPr/>
        </p:nvSpPr>
        <p:spPr>
          <a:xfrm>
            <a:off x="4668416" y="4041873"/>
            <a:ext cx="2029518" cy="514642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lvl="0"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kern="1200" dirty="0"/>
              <a:t>Jugendverbände</a:t>
            </a:r>
            <a:endParaRPr lang="de-DE" sz="2000" kern="1200" dirty="0"/>
          </a:p>
        </p:txBody>
      </p:sp>
      <p:sp>
        <p:nvSpPr>
          <p:cNvPr id="78" name="Freihandform 77"/>
          <p:cNvSpPr/>
          <p:nvPr/>
        </p:nvSpPr>
        <p:spPr>
          <a:xfrm>
            <a:off x="4672340" y="2316086"/>
            <a:ext cx="2029518" cy="514642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lvl="0"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kern="1200" dirty="0"/>
              <a:t>Jugendverbände</a:t>
            </a:r>
            <a:endParaRPr lang="de-DE" sz="2000" kern="12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14684" y="2016067"/>
            <a:ext cx="2056462" cy="1032034"/>
            <a:chOff x="1755830" y="2774451"/>
            <a:chExt cx="2056462" cy="1032034"/>
          </a:xfrm>
          <a:effectLst/>
        </p:grpSpPr>
        <p:sp>
          <p:nvSpPr>
            <p:cNvPr id="79" name="Freihandform 78"/>
            <p:cNvSpPr/>
            <p:nvPr/>
          </p:nvSpPr>
          <p:spPr>
            <a:xfrm>
              <a:off x="1755830" y="2774451"/>
              <a:ext cx="2056462" cy="1032034"/>
            </a:xfrm>
            <a:custGeom>
              <a:avLst/>
              <a:gdLst>
                <a:gd name="connsiteX0" fmla="*/ 0 w 3114675"/>
                <a:gd name="connsiteY0" fmla="*/ 68251 h 409500"/>
                <a:gd name="connsiteX1" fmla="*/ 68251 w 3114675"/>
                <a:gd name="connsiteY1" fmla="*/ 0 h 409500"/>
                <a:gd name="connsiteX2" fmla="*/ 3046424 w 3114675"/>
                <a:gd name="connsiteY2" fmla="*/ 0 h 409500"/>
                <a:gd name="connsiteX3" fmla="*/ 3114675 w 3114675"/>
                <a:gd name="connsiteY3" fmla="*/ 68251 h 409500"/>
                <a:gd name="connsiteX4" fmla="*/ 3114675 w 3114675"/>
                <a:gd name="connsiteY4" fmla="*/ 341249 h 409500"/>
                <a:gd name="connsiteX5" fmla="*/ 3046424 w 3114675"/>
                <a:gd name="connsiteY5" fmla="*/ 409500 h 409500"/>
                <a:gd name="connsiteX6" fmla="*/ 68251 w 3114675"/>
                <a:gd name="connsiteY6" fmla="*/ 409500 h 409500"/>
                <a:gd name="connsiteX7" fmla="*/ 0 w 3114675"/>
                <a:gd name="connsiteY7" fmla="*/ 341249 h 409500"/>
                <a:gd name="connsiteX8" fmla="*/ 0 w 3114675"/>
                <a:gd name="connsiteY8" fmla="*/ 68251 h 4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409500">
                  <a:moveTo>
                    <a:pt x="0" y="68251"/>
                  </a:moveTo>
                  <a:cubicBezTo>
                    <a:pt x="0" y="30557"/>
                    <a:pt x="30557" y="0"/>
                    <a:pt x="68251" y="0"/>
                  </a:cubicBezTo>
                  <a:lnTo>
                    <a:pt x="3046424" y="0"/>
                  </a:lnTo>
                  <a:cubicBezTo>
                    <a:pt x="3084118" y="0"/>
                    <a:pt x="3114675" y="30557"/>
                    <a:pt x="3114675" y="68251"/>
                  </a:cubicBezTo>
                  <a:lnTo>
                    <a:pt x="3114675" y="341249"/>
                  </a:lnTo>
                  <a:cubicBezTo>
                    <a:pt x="3114675" y="378943"/>
                    <a:pt x="3084118" y="409500"/>
                    <a:pt x="3046424" y="409500"/>
                  </a:cubicBezTo>
                  <a:lnTo>
                    <a:pt x="68251" y="409500"/>
                  </a:lnTo>
                  <a:cubicBezTo>
                    <a:pt x="30557" y="409500"/>
                    <a:pt x="0" y="378943"/>
                    <a:pt x="0" y="341249"/>
                  </a:cubicBezTo>
                  <a:lnTo>
                    <a:pt x="0" y="682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0" tIns="39040" rIns="39040" bIns="3904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kern="1200" dirty="0"/>
                <a:t>Vorstand</a:t>
              </a:r>
              <a:endParaRPr lang="de-DE" sz="1600" kern="1200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endParaRPr lang="de-DE" sz="1600" kern="1200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/>
                <a:t>Vollversammlung</a:t>
              </a:r>
              <a:endParaRPr lang="de-DE" sz="1600" kern="1200" dirty="0"/>
            </a:p>
          </p:txBody>
        </p:sp>
        <p:cxnSp>
          <p:nvCxnSpPr>
            <p:cNvPr id="80" name="Gerade Verbindung mit Pfeil 79"/>
            <p:cNvCxnSpPr/>
            <p:nvPr/>
          </p:nvCxnSpPr>
          <p:spPr>
            <a:xfrm>
              <a:off x="2777345" y="3172435"/>
              <a:ext cx="9287" cy="294979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/>
          <p:cNvGrpSpPr/>
          <p:nvPr/>
        </p:nvGrpSpPr>
        <p:grpSpPr>
          <a:xfrm>
            <a:off x="2021544" y="3783177"/>
            <a:ext cx="2056462" cy="1032034"/>
            <a:chOff x="2021544" y="3727189"/>
            <a:chExt cx="2056462" cy="1032034"/>
          </a:xfrm>
          <a:effectLst/>
        </p:grpSpPr>
        <p:sp>
          <p:nvSpPr>
            <p:cNvPr id="81" name="Freihandform 80"/>
            <p:cNvSpPr/>
            <p:nvPr/>
          </p:nvSpPr>
          <p:spPr>
            <a:xfrm>
              <a:off x="2021544" y="3727189"/>
              <a:ext cx="2056462" cy="1032034"/>
            </a:xfrm>
            <a:custGeom>
              <a:avLst/>
              <a:gdLst>
                <a:gd name="connsiteX0" fmla="*/ 0 w 3114675"/>
                <a:gd name="connsiteY0" fmla="*/ 68251 h 409500"/>
                <a:gd name="connsiteX1" fmla="*/ 68251 w 3114675"/>
                <a:gd name="connsiteY1" fmla="*/ 0 h 409500"/>
                <a:gd name="connsiteX2" fmla="*/ 3046424 w 3114675"/>
                <a:gd name="connsiteY2" fmla="*/ 0 h 409500"/>
                <a:gd name="connsiteX3" fmla="*/ 3114675 w 3114675"/>
                <a:gd name="connsiteY3" fmla="*/ 68251 h 409500"/>
                <a:gd name="connsiteX4" fmla="*/ 3114675 w 3114675"/>
                <a:gd name="connsiteY4" fmla="*/ 341249 h 409500"/>
                <a:gd name="connsiteX5" fmla="*/ 3046424 w 3114675"/>
                <a:gd name="connsiteY5" fmla="*/ 409500 h 409500"/>
                <a:gd name="connsiteX6" fmla="*/ 68251 w 3114675"/>
                <a:gd name="connsiteY6" fmla="*/ 409500 h 409500"/>
                <a:gd name="connsiteX7" fmla="*/ 0 w 3114675"/>
                <a:gd name="connsiteY7" fmla="*/ 341249 h 409500"/>
                <a:gd name="connsiteX8" fmla="*/ 0 w 3114675"/>
                <a:gd name="connsiteY8" fmla="*/ 68251 h 4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4675" h="409500">
                  <a:moveTo>
                    <a:pt x="0" y="68251"/>
                  </a:moveTo>
                  <a:cubicBezTo>
                    <a:pt x="0" y="30557"/>
                    <a:pt x="30557" y="0"/>
                    <a:pt x="68251" y="0"/>
                  </a:cubicBezTo>
                  <a:lnTo>
                    <a:pt x="3046424" y="0"/>
                  </a:lnTo>
                  <a:cubicBezTo>
                    <a:pt x="3084118" y="0"/>
                    <a:pt x="3114675" y="30557"/>
                    <a:pt x="3114675" y="68251"/>
                  </a:cubicBezTo>
                  <a:lnTo>
                    <a:pt x="3114675" y="341249"/>
                  </a:lnTo>
                  <a:cubicBezTo>
                    <a:pt x="3114675" y="378943"/>
                    <a:pt x="3084118" y="409500"/>
                    <a:pt x="3046424" y="409500"/>
                  </a:cubicBezTo>
                  <a:lnTo>
                    <a:pt x="68251" y="409500"/>
                  </a:lnTo>
                  <a:cubicBezTo>
                    <a:pt x="30557" y="409500"/>
                    <a:pt x="0" y="378943"/>
                    <a:pt x="0" y="341249"/>
                  </a:cubicBezTo>
                  <a:lnTo>
                    <a:pt x="0" y="682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40" tIns="39040" rIns="39040" bIns="3904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kern="1200" dirty="0"/>
                <a:t>KJR/ SJR Vorstand</a:t>
              </a: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endParaRPr lang="de-DE" sz="1600" kern="1200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/>
                <a:t>Vollversammlung</a:t>
              </a:r>
              <a:endParaRPr lang="de-DE" kern="1200" dirty="0"/>
            </a:p>
          </p:txBody>
        </p:sp>
        <p:cxnSp>
          <p:nvCxnSpPr>
            <p:cNvPr id="83" name="Gerade Verbindung mit Pfeil 82"/>
            <p:cNvCxnSpPr/>
            <p:nvPr/>
          </p:nvCxnSpPr>
          <p:spPr>
            <a:xfrm>
              <a:off x="3036199" y="4121889"/>
              <a:ext cx="9287" cy="294979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ihandform 86"/>
          <p:cNvSpPr/>
          <p:nvPr/>
        </p:nvSpPr>
        <p:spPr>
          <a:xfrm>
            <a:off x="6822918" y="2256468"/>
            <a:ext cx="1726781" cy="601240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dirty="0"/>
              <a:t>Bezirk Unterfranken</a:t>
            </a:r>
          </a:p>
        </p:txBody>
      </p:sp>
      <p:sp>
        <p:nvSpPr>
          <p:cNvPr id="88" name="Freihandform 87"/>
          <p:cNvSpPr/>
          <p:nvPr/>
        </p:nvSpPr>
        <p:spPr>
          <a:xfrm>
            <a:off x="6822918" y="3995724"/>
            <a:ext cx="1726781" cy="659287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dirty="0"/>
              <a:t>Landkreis, kreisfreie Stadt</a:t>
            </a:r>
          </a:p>
        </p:txBody>
      </p:sp>
      <p:sp>
        <p:nvSpPr>
          <p:cNvPr id="89" name="Freihandform 88"/>
          <p:cNvSpPr/>
          <p:nvPr/>
        </p:nvSpPr>
        <p:spPr>
          <a:xfrm>
            <a:off x="6822918" y="5861968"/>
            <a:ext cx="1726781" cy="450547"/>
          </a:xfrm>
          <a:custGeom>
            <a:avLst/>
            <a:gdLst>
              <a:gd name="connsiteX0" fmla="*/ 0 w 3114675"/>
              <a:gd name="connsiteY0" fmla="*/ 68251 h 409500"/>
              <a:gd name="connsiteX1" fmla="*/ 68251 w 3114675"/>
              <a:gd name="connsiteY1" fmla="*/ 0 h 409500"/>
              <a:gd name="connsiteX2" fmla="*/ 3046424 w 3114675"/>
              <a:gd name="connsiteY2" fmla="*/ 0 h 409500"/>
              <a:gd name="connsiteX3" fmla="*/ 3114675 w 3114675"/>
              <a:gd name="connsiteY3" fmla="*/ 68251 h 409500"/>
              <a:gd name="connsiteX4" fmla="*/ 3114675 w 3114675"/>
              <a:gd name="connsiteY4" fmla="*/ 341249 h 409500"/>
              <a:gd name="connsiteX5" fmla="*/ 3046424 w 3114675"/>
              <a:gd name="connsiteY5" fmla="*/ 409500 h 409500"/>
              <a:gd name="connsiteX6" fmla="*/ 68251 w 3114675"/>
              <a:gd name="connsiteY6" fmla="*/ 409500 h 409500"/>
              <a:gd name="connsiteX7" fmla="*/ 0 w 3114675"/>
              <a:gd name="connsiteY7" fmla="*/ 341249 h 409500"/>
              <a:gd name="connsiteX8" fmla="*/ 0 w 3114675"/>
              <a:gd name="connsiteY8" fmla="*/ 68251 h 4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409500">
                <a:moveTo>
                  <a:pt x="0" y="68251"/>
                </a:moveTo>
                <a:cubicBezTo>
                  <a:pt x="0" y="30557"/>
                  <a:pt x="30557" y="0"/>
                  <a:pt x="68251" y="0"/>
                </a:cubicBezTo>
                <a:lnTo>
                  <a:pt x="3046424" y="0"/>
                </a:lnTo>
                <a:cubicBezTo>
                  <a:pt x="3084118" y="0"/>
                  <a:pt x="3114675" y="30557"/>
                  <a:pt x="3114675" y="68251"/>
                </a:cubicBezTo>
                <a:lnTo>
                  <a:pt x="3114675" y="341249"/>
                </a:lnTo>
                <a:cubicBezTo>
                  <a:pt x="3114675" y="378943"/>
                  <a:pt x="3084118" y="409500"/>
                  <a:pt x="3046424" y="409500"/>
                </a:cubicBezTo>
                <a:lnTo>
                  <a:pt x="68251" y="409500"/>
                </a:lnTo>
                <a:cubicBezTo>
                  <a:pt x="30557" y="409500"/>
                  <a:pt x="0" y="378943"/>
                  <a:pt x="0" y="341249"/>
                </a:cubicBezTo>
                <a:lnTo>
                  <a:pt x="0" y="682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40" tIns="39040" rIns="39040" bIns="39040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de-DE" dirty="0"/>
              <a:t>Gemeinde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Struktur auf Bezirksebene Unterfranken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6457950" y="6412339"/>
            <a:ext cx="2057400" cy="365125"/>
          </a:xfrm>
        </p:spPr>
        <p:txBody>
          <a:bodyPr/>
          <a:lstStyle/>
          <a:p>
            <a:fld id="{3CC9F515-8193-477B-A6D0-2209B4332C26}" type="slidenum">
              <a:rPr lang="de-DE" smtClean="0"/>
              <a:t>8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1" y="2185274"/>
            <a:ext cx="1129672" cy="743628"/>
          </a:xfrm>
          <a:prstGeom prst="rect">
            <a:avLst/>
          </a:prstGeom>
        </p:spPr>
      </p:pic>
      <p:cxnSp>
        <p:nvCxnSpPr>
          <p:cNvPr id="51" name="Gerade Verbindung mit Pfeil 50"/>
          <p:cNvCxnSpPr/>
          <p:nvPr/>
        </p:nvCxnSpPr>
        <p:spPr>
          <a:xfrm>
            <a:off x="4217126" y="4299194"/>
            <a:ext cx="323771" cy="0"/>
          </a:xfrm>
          <a:prstGeom prst="straightConnector1">
            <a:avLst/>
          </a:prstGeom>
          <a:ln w="381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7674404" y="5009038"/>
            <a:ext cx="0" cy="589958"/>
          </a:xfrm>
          <a:prstGeom prst="straightConnector1">
            <a:avLst/>
          </a:prstGeom>
          <a:ln w="381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5047615" y="6338749"/>
            <a:ext cx="1470902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  <a:latin typeface="+mn-lt"/>
              </a:rPr>
              <a:t>Jugendverband 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5087667" y="6017973"/>
            <a:ext cx="1390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+mn-lt"/>
              </a:rPr>
              <a:t>Gemeinde C</a:t>
            </a: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83066" y="6020818"/>
            <a:ext cx="1384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  <a:latin typeface="+mn-lt"/>
              </a:rPr>
              <a:t>Gemeinde A</a:t>
            </a: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V="1">
            <a:off x="5346038" y="5327850"/>
            <a:ext cx="462309" cy="427987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 sz="1050">
              <a:solidFill>
                <a:schemeClr val="accent5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5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Zusammenarbeit mit dem Bezirk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F515-8193-477B-A6D0-2209B4332C26}" type="slidenum">
              <a:rPr lang="de-DE" smtClean="0"/>
              <a:t>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Der </a:t>
            </a:r>
            <a:r>
              <a:rPr lang="de-DE" b="1" dirty="0">
                <a:solidFill>
                  <a:srgbClr val="0055A4"/>
                </a:solidFill>
              </a:rPr>
              <a:t>Bezirk</a:t>
            </a:r>
            <a:r>
              <a:rPr lang="de-DE" dirty="0">
                <a:solidFill>
                  <a:srgbClr val="0055A4"/>
                </a:solidFill>
              </a:rPr>
              <a:t> </a:t>
            </a:r>
            <a:r>
              <a:rPr lang="de-DE" dirty="0"/>
              <a:t>und der </a:t>
            </a:r>
            <a:r>
              <a:rPr lang="de-DE" b="1" dirty="0">
                <a:solidFill>
                  <a:srgbClr val="0055A4"/>
                </a:solidFill>
              </a:rPr>
              <a:t>Bezirksjugendring</a:t>
            </a:r>
            <a:r>
              <a:rPr lang="de-DE" dirty="0">
                <a:solidFill>
                  <a:srgbClr val="0055A4"/>
                </a:solidFill>
              </a:rPr>
              <a:t> </a:t>
            </a:r>
            <a:r>
              <a:rPr lang="de-DE" dirty="0"/>
              <a:t>arbeiten zum Wohle aller jungen Menschen in Unterfranken partnerschaftlich zusammen.</a:t>
            </a:r>
          </a:p>
          <a:p>
            <a:r>
              <a:rPr lang="de-DE" dirty="0"/>
              <a:t>Festschreibung des Grundlagenvertrags (03/2009) ist das Fundament einer </a:t>
            </a:r>
            <a:r>
              <a:rPr lang="de-DE" b="1" dirty="0">
                <a:solidFill>
                  <a:srgbClr val="0055A4"/>
                </a:solidFill>
              </a:rPr>
              <a:t>vertrauensvollen, gewinnbringenden</a:t>
            </a:r>
            <a:r>
              <a:rPr lang="de-DE" dirty="0">
                <a:solidFill>
                  <a:srgbClr val="0055A4"/>
                </a:solidFill>
              </a:rPr>
              <a:t> und </a:t>
            </a:r>
            <a:r>
              <a:rPr lang="de-DE" b="1" dirty="0">
                <a:solidFill>
                  <a:srgbClr val="0055A4"/>
                </a:solidFill>
              </a:rPr>
              <a:t>zukunftsorientierten</a:t>
            </a:r>
            <a:r>
              <a:rPr lang="de-DE" dirty="0">
                <a:solidFill>
                  <a:srgbClr val="0055A4"/>
                </a:solidFill>
              </a:rPr>
              <a:t> </a:t>
            </a:r>
            <a:r>
              <a:rPr lang="de-DE" b="1" dirty="0">
                <a:solidFill>
                  <a:srgbClr val="0055A4"/>
                </a:solidFill>
              </a:rPr>
              <a:t>Zusammenarbeit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/>
              <a:t>zwischen beiden Partnern</a:t>
            </a:r>
          </a:p>
          <a:p>
            <a:r>
              <a:rPr lang="de-DE" dirty="0"/>
              <a:t>Durch den Grundlagenvertrag erfolgt die Übertragung von </a:t>
            </a:r>
            <a:r>
              <a:rPr lang="de-DE" b="1" dirty="0">
                <a:solidFill>
                  <a:srgbClr val="0055A4"/>
                </a:solidFill>
              </a:rPr>
              <a:t>Aufgaben der Jugendarbeit </a:t>
            </a:r>
            <a:r>
              <a:rPr lang="de-DE" dirty="0"/>
              <a:t>in Unterfranken auf den Bezirksjugendring; abgeleitet von Art. 32 AGSG (bay. Ausführungsgesetz zu den Sozialgesetzbüchern)</a:t>
            </a:r>
          </a:p>
          <a:p>
            <a:r>
              <a:rPr lang="de-DE" dirty="0"/>
              <a:t>Er ist ein dauerhafter und verlässlicher Rahmen für die Zuwendung und sichert die Jugendarbeit in Unterfranken </a:t>
            </a:r>
            <a:r>
              <a:rPr lang="de-DE" b="1" dirty="0">
                <a:solidFill>
                  <a:srgbClr val="0055A4"/>
                </a:solidFill>
              </a:rPr>
              <a:t>nachhaltig</a:t>
            </a:r>
            <a:r>
              <a:rPr lang="de-DE" dirty="0">
                <a:solidFill>
                  <a:srgbClr val="0055A4"/>
                </a:solidFill>
              </a:rPr>
              <a:t> </a:t>
            </a:r>
            <a:r>
              <a:rPr lang="de-DE" dirty="0"/>
              <a:t>ab.</a:t>
            </a: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1. Der Grundlagenvertrag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58009"/>
      </p:ext>
    </p:extLst>
  </p:cSld>
  <p:clrMapOvr>
    <a:masterClrMapping/>
  </p:clrMapOvr>
</p:sld>
</file>

<file path=ppt/theme/theme1.xml><?xml version="1.0" encoding="utf-8"?>
<a:theme xmlns:a="http://schemas.openxmlformats.org/drawingml/2006/main" name="BezJR - Titel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1323</Words>
  <Application>Microsoft Office PowerPoint</Application>
  <PresentationFormat>Bildschirmpräsentation (4:3)</PresentationFormat>
  <Paragraphs>245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Corbel</vt:lpstr>
      <vt:lpstr>Wingdings</vt:lpstr>
      <vt:lpstr>BezJR - Titelmaster</vt:lpstr>
      <vt:lpstr>Der Bezirksjugendring Unterfranken</vt:lpstr>
      <vt:lpstr>Struktur auf Landesebene Bayern </vt:lpstr>
      <vt:lpstr>Der Bayerische Jugendring </vt:lpstr>
      <vt:lpstr>Grundlegende Aufgaben  </vt:lpstr>
      <vt:lpstr>Rechtliche Grundlagen</vt:lpstr>
      <vt:lpstr>Handlungsfelder der Jugendarbeit</vt:lpstr>
      <vt:lpstr>Handlungsfelder der Jugendarbeit</vt:lpstr>
      <vt:lpstr>Struktur auf Bezirksebene Unterfranken </vt:lpstr>
      <vt:lpstr>  Zusammenarbeit mit dem Bezirk   </vt:lpstr>
      <vt:lpstr>  Zusammenarbeit mit dem Bezirk   </vt:lpstr>
      <vt:lpstr>Der Bezirksjugendring Unterfranken</vt:lpstr>
      <vt:lpstr>Der BezJR als Arbeitsgemeinschaft</vt:lpstr>
      <vt:lpstr>Die Jugendverbände in Unterfranken</vt:lpstr>
      <vt:lpstr>Die Jugendverbände in Unterfranken</vt:lpstr>
      <vt:lpstr>Unsere Mission </vt:lpstr>
      <vt:lpstr>Prinzipien der Arbeit des BezJR</vt:lpstr>
      <vt:lpstr>Aufgaben der Geschäftsstelle</vt:lpstr>
      <vt:lpstr>Fachstelle: Medienfachberatung</vt:lpstr>
      <vt:lpstr>Fachstelle: Jugendarbeit in der Migrationsgesellschaft</vt:lpstr>
      <vt:lpstr>Fachstelle: Schule ohne Rassismus                 – Schule mit Courage</vt:lpstr>
      <vt:lpstr>Jugendbildungsstätte </vt:lpstr>
      <vt:lpstr>Finanzierung</vt:lpstr>
      <vt:lpstr>VIVE LE JUMELAGE! Partnerschaft seit 1986</vt:lpstr>
    </vt:vector>
  </TitlesOfParts>
  <Company>Bezirksjugendring Unterfranken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praktikumfhbezjr</dc:creator>
  <cp:lastModifiedBy>Birol Merdan</cp:lastModifiedBy>
  <cp:revision>157</cp:revision>
  <dcterms:created xsi:type="dcterms:W3CDTF">2019-06-13T09:44:30Z</dcterms:created>
  <dcterms:modified xsi:type="dcterms:W3CDTF">2022-04-21T12:02:51Z</dcterms:modified>
</cp:coreProperties>
</file>