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6537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6537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6537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6537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23076"/>
            <a:ext cx="12192000" cy="535305"/>
          </a:xfrm>
          <a:custGeom>
            <a:avLst/>
            <a:gdLst/>
            <a:ahLst/>
            <a:cxnLst/>
            <a:rect l="l" t="t" r="r" b="b"/>
            <a:pathLst>
              <a:path w="12192000" h="535304">
                <a:moveTo>
                  <a:pt x="12192000" y="0"/>
                </a:moveTo>
                <a:lnTo>
                  <a:pt x="0" y="0"/>
                </a:lnTo>
                <a:lnTo>
                  <a:pt x="0" y="534923"/>
                </a:lnTo>
                <a:lnTo>
                  <a:pt x="12192000" y="53492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575" y="5317245"/>
            <a:ext cx="803699" cy="90688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2510" y="5456763"/>
            <a:ext cx="1430660" cy="6278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92640" y="4462271"/>
            <a:ext cx="2278379" cy="7620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656588"/>
            <a:ext cx="12192000" cy="2007235"/>
          </a:xfrm>
          <a:custGeom>
            <a:avLst/>
            <a:gdLst/>
            <a:ahLst/>
            <a:cxnLst/>
            <a:rect l="l" t="t" r="r" b="b"/>
            <a:pathLst>
              <a:path w="12192000" h="2007235">
                <a:moveTo>
                  <a:pt x="12192000" y="0"/>
                </a:moveTo>
                <a:lnTo>
                  <a:pt x="0" y="0"/>
                </a:lnTo>
                <a:lnTo>
                  <a:pt x="0" y="2007108"/>
                </a:lnTo>
                <a:lnTo>
                  <a:pt x="12192000" y="20071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AEAE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1656588"/>
            <a:ext cx="12192000" cy="2007235"/>
          </a:xfrm>
          <a:custGeom>
            <a:avLst/>
            <a:gdLst/>
            <a:ahLst/>
            <a:cxnLst/>
            <a:rect l="l" t="t" r="r" b="b"/>
            <a:pathLst>
              <a:path w="12192000" h="2007235">
                <a:moveTo>
                  <a:pt x="0" y="2007108"/>
                </a:moveTo>
                <a:lnTo>
                  <a:pt x="12192000" y="2007108"/>
                </a:lnTo>
                <a:lnTo>
                  <a:pt x="12192000" y="0"/>
                </a:lnTo>
                <a:lnTo>
                  <a:pt x="0" y="0"/>
                </a:lnTo>
                <a:lnTo>
                  <a:pt x="0" y="2007108"/>
                </a:lnTo>
                <a:close/>
              </a:path>
            </a:pathLst>
          </a:custGeom>
          <a:ln w="12192">
            <a:solidFill>
              <a:srgbClr val="AEAEA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851660"/>
            <a:ext cx="2988563" cy="164134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24555" y="1842516"/>
            <a:ext cx="9072372" cy="16504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46537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23076"/>
            <a:ext cx="12192000" cy="535305"/>
          </a:xfrm>
          <a:custGeom>
            <a:avLst/>
            <a:gdLst/>
            <a:ahLst/>
            <a:cxnLst/>
            <a:rect l="l" t="t" r="r" b="b"/>
            <a:pathLst>
              <a:path w="12192000" h="535304">
                <a:moveTo>
                  <a:pt x="12192000" y="0"/>
                </a:moveTo>
                <a:lnTo>
                  <a:pt x="0" y="0"/>
                </a:lnTo>
                <a:lnTo>
                  <a:pt x="0" y="534923"/>
                </a:lnTo>
                <a:lnTo>
                  <a:pt x="12192000" y="53492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53575" y="5317245"/>
            <a:ext cx="803699" cy="90688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52510" y="5456763"/>
            <a:ext cx="1430660" cy="6278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92640" y="4462271"/>
            <a:ext cx="2278379" cy="76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090" y="413969"/>
            <a:ext cx="11751818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68963" y="6493417"/>
            <a:ext cx="18859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465377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png"/><Relationship Id="rId11" Type="http://schemas.openxmlformats.org/officeDocument/2006/relationships/image" Target="../media/image21.jpg"/><Relationship Id="rId12" Type="http://schemas.openxmlformats.org/officeDocument/2006/relationships/image" Target="../media/image22.jpg"/><Relationship Id="rId13" Type="http://schemas.openxmlformats.org/officeDocument/2006/relationships/image" Target="../media/image23.jpg"/><Relationship Id="rId14" Type="http://schemas.openxmlformats.org/officeDocument/2006/relationships/image" Target="../media/image24.jpg"/><Relationship Id="rId15" Type="http://schemas.openxmlformats.org/officeDocument/2006/relationships/image" Target="../media/image25.jpg"/><Relationship Id="rId16" Type="http://schemas.openxmlformats.org/officeDocument/2006/relationships/image" Target="../media/image26.jpg"/><Relationship Id="rId17" Type="http://schemas.openxmlformats.org/officeDocument/2006/relationships/image" Target="../media/image27.jpg"/><Relationship Id="rId18" Type="http://schemas.openxmlformats.org/officeDocument/2006/relationships/image" Target="../media/image28.jpg"/><Relationship Id="rId19" Type="http://schemas.openxmlformats.org/officeDocument/2006/relationships/image" Target="../media/image29.jpg"/><Relationship Id="rId20" Type="http://schemas.openxmlformats.org/officeDocument/2006/relationships/image" Target="../media/image30.jpg"/><Relationship Id="rId21" Type="http://schemas.openxmlformats.org/officeDocument/2006/relationships/image" Target="../media/image31.jpg"/><Relationship Id="rId22" Type="http://schemas.openxmlformats.org/officeDocument/2006/relationships/image" Target="../media/image32.png"/><Relationship Id="rId23" Type="http://schemas.openxmlformats.org/officeDocument/2006/relationships/image" Target="../media/image33.jpg"/><Relationship Id="rId24" Type="http://schemas.openxmlformats.org/officeDocument/2006/relationships/image" Target="../media/image3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1302" y="3828033"/>
            <a:ext cx="70891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05454"/>
                </a:solidFill>
                <a:latin typeface="Verdana"/>
                <a:cs typeface="Verdana"/>
              </a:rPr>
              <a:t>Jugendarbeit</a:t>
            </a:r>
            <a:r>
              <a:rPr dirty="0" sz="2400" spc="-3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505454"/>
                </a:solidFill>
                <a:latin typeface="Verdana"/>
                <a:cs typeface="Verdana"/>
              </a:rPr>
              <a:t>im</a:t>
            </a:r>
            <a:r>
              <a:rPr dirty="0" sz="2400" spc="-2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505454"/>
                </a:solidFill>
                <a:latin typeface="Verdana"/>
                <a:cs typeface="Verdana"/>
              </a:rPr>
              <a:t>Landkreis</a:t>
            </a:r>
            <a:r>
              <a:rPr dirty="0" sz="2400" spc="-2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505454"/>
                </a:solidFill>
                <a:latin typeface="Verdana"/>
                <a:cs typeface="Verdana"/>
              </a:rPr>
              <a:t>Bad</a:t>
            </a:r>
            <a:r>
              <a:rPr dirty="0" sz="2400" spc="-2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400" spc="-10" b="1">
                <a:solidFill>
                  <a:srgbClr val="505454"/>
                </a:solidFill>
                <a:latin typeface="Verdana"/>
                <a:cs typeface="Verdana"/>
              </a:rPr>
              <a:t>Kissingen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585038"/>
            <a:ext cx="423164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Verortung</a:t>
            </a:r>
            <a:r>
              <a:rPr dirty="0" sz="2200" spc="-11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des</a:t>
            </a:r>
            <a:r>
              <a:rPr dirty="0" sz="2200" spc="-10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Landkreises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Bad</a:t>
            </a:r>
            <a:r>
              <a:rPr dirty="0" sz="2200" spc="-5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Kissingen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96" y="1540763"/>
            <a:ext cx="5125139" cy="428090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277355" y="313943"/>
            <a:ext cx="2551430" cy="419100"/>
          </a:xfrm>
          <a:custGeom>
            <a:avLst/>
            <a:gdLst/>
            <a:ahLst/>
            <a:cxnLst/>
            <a:rect l="l" t="t" r="r" b="b"/>
            <a:pathLst>
              <a:path w="2551429" h="419100">
                <a:moveTo>
                  <a:pt x="2551176" y="0"/>
                </a:moveTo>
                <a:lnTo>
                  <a:pt x="209550" y="0"/>
                </a:lnTo>
                <a:lnTo>
                  <a:pt x="0" y="209550"/>
                </a:lnTo>
                <a:lnTo>
                  <a:pt x="209550" y="419100"/>
                </a:lnTo>
                <a:lnTo>
                  <a:pt x="2551176" y="419100"/>
                </a:lnTo>
                <a:lnTo>
                  <a:pt x="2551176" y="0"/>
                </a:lnTo>
                <a:close/>
              </a:path>
            </a:pathLst>
          </a:custGeom>
          <a:solidFill>
            <a:srgbClr val="466D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25488" y="410082"/>
            <a:ext cx="166941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Deutscher</a:t>
            </a:r>
            <a:r>
              <a:rPr dirty="0" sz="11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Bundesjugendring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1336" y="423202"/>
            <a:ext cx="414362" cy="20049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6277355" y="858011"/>
            <a:ext cx="2551430" cy="417830"/>
          </a:xfrm>
          <a:custGeom>
            <a:avLst/>
            <a:gdLst/>
            <a:ahLst/>
            <a:cxnLst/>
            <a:rect l="l" t="t" r="r" b="b"/>
            <a:pathLst>
              <a:path w="2551429" h="417830">
                <a:moveTo>
                  <a:pt x="2551176" y="0"/>
                </a:moveTo>
                <a:lnTo>
                  <a:pt x="208788" y="0"/>
                </a:lnTo>
                <a:lnTo>
                  <a:pt x="0" y="208787"/>
                </a:lnTo>
                <a:lnTo>
                  <a:pt x="208788" y="417575"/>
                </a:lnTo>
                <a:lnTo>
                  <a:pt x="2551176" y="417575"/>
                </a:lnTo>
                <a:lnTo>
                  <a:pt x="2551176" y="0"/>
                </a:lnTo>
                <a:close/>
              </a:path>
            </a:pathLst>
          </a:custGeom>
          <a:solidFill>
            <a:srgbClr val="466D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990080" y="952881"/>
            <a:ext cx="13385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Bayerischer</a:t>
            </a:r>
            <a:r>
              <a:rPr dirty="0" sz="11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Jugendring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1336" y="960272"/>
            <a:ext cx="414362" cy="21308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5871336" y="1400555"/>
            <a:ext cx="2957195" cy="417830"/>
            <a:chOff x="5871336" y="1400555"/>
            <a:chExt cx="2957195" cy="417830"/>
          </a:xfrm>
        </p:grpSpPr>
        <p:sp>
          <p:nvSpPr>
            <p:cNvPr id="11" name="object 11" descr=""/>
            <p:cNvSpPr/>
            <p:nvPr/>
          </p:nvSpPr>
          <p:spPr>
            <a:xfrm>
              <a:off x="6277355" y="1400555"/>
              <a:ext cx="2551430" cy="417830"/>
            </a:xfrm>
            <a:custGeom>
              <a:avLst/>
              <a:gdLst/>
              <a:ahLst/>
              <a:cxnLst/>
              <a:rect l="l" t="t" r="r" b="b"/>
              <a:pathLst>
                <a:path w="2551429" h="417830">
                  <a:moveTo>
                    <a:pt x="2551176" y="0"/>
                  </a:moveTo>
                  <a:lnTo>
                    <a:pt x="208788" y="0"/>
                  </a:lnTo>
                  <a:lnTo>
                    <a:pt x="0" y="208788"/>
                  </a:lnTo>
                  <a:lnTo>
                    <a:pt x="208788" y="417576"/>
                  </a:lnTo>
                  <a:lnTo>
                    <a:pt x="2551176" y="417576"/>
                  </a:lnTo>
                  <a:lnTo>
                    <a:pt x="2551176" y="0"/>
                  </a:lnTo>
                  <a:close/>
                </a:path>
              </a:pathLst>
            </a:custGeom>
            <a:solidFill>
              <a:srgbClr val="466D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1336" y="1522831"/>
              <a:ext cx="414362" cy="173126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6271005" y="1936750"/>
            <a:ext cx="2564130" cy="430530"/>
            <a:chOff x="6271005" y="1936750"/>
            <a:chExt cx="2564130" cy="430530"/>
          </a:xfrm>
        </p:grpSpPr>
        <p:sp>
          <p:nvSpPr>
            <p:cNvPr id="14" name="object 14" descr=""/>
            <p:cNvSpPr/>
            <p:nvPr/>
          </p:nvSpPr>
          <p:spPr>
            <a:xfrm>
              <a:off x="6277355" y="1943100"/>
              <a:ext cx="2551430" cy="417830"/>
            </a:xfrm>
            <a:custGeom>
              <a:avLst/>
              <a:gdLst/>
              <a:ahLst/>
              <a:cxnLst/>
              <a:rect l="l" t="t" r="r" b="b"/>
              <a:pathLst>
                <a:path w="2551429" h="417830">
                  <a:moveTo>
                    <a:pt x="2551176" y="0"/>
                  </a:moveTo>
                  <a:lnTo>
                    <a:pt x="208788" y="0"/>
                  </a:lnTo>
                  <a:lnTo>
                    <a:pt x="0" y="208787"/>
                  </a:lnTo>
                  <a:lnTo>
                    <a:pt x="208788" y="417575"/>
                  </a:lnTo>
                  <a:lnTo>
                    <a:pt x="2551176" y="417575"/>
                  </a:lnTo>
                  <a:lnTo>
                    <a:pt x="2551176" y="0"/>
                  </a:lnTo>
                  <a:close/>
                </a:path>
              </a:pathLst>
            </a:custGeom>
            <a:solidFill>
              <a:srgbClr val="466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77355" y="1943100"/>
              <a:ext cx="2551430" cy="417830"/>
            </a:xfrm>
            <a:custGeom>
              <a:avLst/>
              <a:gdLst/>
              <a:ahLst/>
              <a:cxnLst/>
              <a:rect l="l" t="t" r="r" b="b"/>
              <a:pathLst>
                <a:path w="2551429" h="417830">
                  <a:moveTo>
                    <a:pt x="2551176" y="417575"/>
                  </a:moveTo>
                  <a:lnTo>
                    <a:pt x="208788" y="417575"/>
                  </a:lnTo>
                  <a:lnTo>
                    <a:pt x="0" y="208787"/>
                  </a:lnTo>
                  <a:lnTo>
                    <a:pt x="208788" y="0"/>
                  </a:lnTo>
                  <a:lnTo>
                    <a:pt x="2551176" y="0"/>
                  </a:lnTo>
                  <a:lnTo>
                    <a:pt x="2551176" y="417575"/>
                  </a:lnTo>
                  <a:close/>
                </a:path>
              </a:pathLst>
            </a:custGeom>
            <a:ln w="12191">
              <a:solidFill>
                <a:srgbClr val="466D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741668" y="1495806"/>
            <a:ext cx="1833880" cy="814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Bezirksjugendring</a:t>
            </a:r>
            <a:r>
              <a:rPr dirty="0" sz="11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Unterfranken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Calibri"/>
              <a:cs typeface="Calibri"/>
            </a:endParaRPr>
          </a:p>
          <a:p>
            <a:pPr algn="ctr" marL="472440" marR="464820">
              <a:lnSpc>
                <a:spcPts val="1210"/>
              </a:lnSpc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Kreisjugendring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Bad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Kissingen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62828" y="1937004"/>
            <a:ext cx="431800" cy="429895"/>
            <a:chOff x="5862828" y="1937004"/>
            <a:chExt cx="431800" cy="42989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5754" y="1970722"/>
              <a:ext cx="345541" cy="36239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868924" y="1943100"/>
              <a:ext cx="419100" cy="417830"/>
            </a:xfrm>
            <a:custGeom>
              <a:avLst/>
              <a:gdLst/>
              <a:ahLst/>
              <a:cxnLst/>
              <a:rect l="l" t="t" r="r" b="b"/>
              <a:pathLst>
                <a:path w="419100" h="417830">
                  <a:moveTo>
                    <a:pt x="0" y="208787"/>
                  </a:moveTo>
                  <a:lnTo>
                    <a:pt x="5536" y="160913"/>
                  </a:lnTo>
                  <a:lnTo>
                    <a:pt x="21304" y="116965"/>
                  </a:lnTo>
                  <a:lnTo>
                    <a:pt x="46046" y="78199"/>
                  </a:lnTo>
                  <a:lnTo>
                    <a:pt x="78501" y="45866"/>
                  </a:lnTo>
                  <a:lnTo>
                    <a:pt x="117410" y="21220"/>
                  </a:lnTo>
                  <a:lnTo>
                    <a:pt x="161512" y="5513"/>
                  </a:lnTo>
                  <a:lnTo>
                    <a:pt x="209550" y="0"/>
                  </a:lnTo>
                  <a:lnTo>
                    <a:pt x="257587" y="5513"/>
                  </a:lnTo>
                  <a:lnTo>
                    <a:pt x="301689" y="21220"/>
                  </a:lnTo>
                  <a:lnTo>
                    <a:pt x="340598" y="45866"/>
                  </a:lnTo>
                  <a:lnTo>
                    <a:pt x="373053" y="78199"/>
                  </a:lnTo>
                  <a:lnTo>
                    <a:pt x="397795" y="116965"/>
                  </a:lnTo>
                  <a:lnTo>
                    <a:pt x="413563" y="160913"/>
                  </a:lnTo>
                  <a:lnTo>
                    <a:pt x="419100" y="208787"/>
                  </a:lnTo>
                  <a:lnTo>
                    <a:pt x="413563" y="256662"/>
                  </a:lnTo>
                  <a:lnTo>
                    <a:pt x="397795" y="300610"/>
                  </a:lnTo>
                  <a:lnTo>
                    <a:pt x="373053" y="339376"/>
                  </a:lnTo>
                  <a:lnTo>
                    <a:pt x="340598" y="371709"/>
                  </a:lnTo>
                  <a:lnTo>
                    <a:pt x="301689" y="396355"/>
                  </a:lnTo>
                  <a:lnTo>
                    <a:pt x="257587" y="412062"/>
                  </a:lnTo>
                  <a:lnTo>
                    <a:pt x="209550" y="417575"/>
                  </a:lnTo>
                  <a:lnTo>
                    <a:pt x="161512" y="412062"/>
                  </a:lnTo>
                  <a:lnTo>
                    <a:pt x="117410" y="396355"/>
                  </a:lnTo>
                  <a:lnTo>
                    <a:pt x="78501" y="371709"/>
                  </a:lnTo>
                  <a:lnTo>
                    <a:pt x="46046" y="339376"/>
                  </a:lnTo>
                  <a:lnTo>
                    <a:pt x="21304" y="300610"/>
                  </a:lnTo>
                  <a:lnTo>
                    <a:pt x="5536" y="256662"/>
                  </a:lnTo>
                  <a:lnTo>
                    <a:pt x="0" y="20878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251447" y="3112007"/>
            <a:ext cx="1221105" cy="763905"/>
          </a:xfrm>
          <a:prstGeom prst="rect">
            <a:avLst/>
          </a:prstGeom>
          <a:solidFill>
            <a:srgbClr val="C76D4A">
              <a:alpha val="34117"/>
            </a:srgbClr>
          </a:solidFill>
          <a:ln w="12192">
            <a:solidFill>
              <a:srgbClr val="C76D4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00660">
              <a:lnSpc>
                <a:spcPct val="100000"/>
              </a:lnSpc>
              <a:spcBef>
                <a:spcPts val="975"/>
              </a:spcBef>
            </a:pP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51447" y="3875532"/>
            <a:ext cx="1221105" cy="765175"/>
          </a:xfrm>
          <a:prstGeom prst="rect">
            <a:avLst/>
          </a:prstGeom>
          <a:solidFill>
            <a:srgbClr val="C76D4A">
              <a:alpha val="34117"/>
            </a:srgbClr>
          </a:solidFill>
          <a:ln w="12192">
            <a:solidFill>
              <a:srgbClr val="C76D4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  <a:spcBef>
                <a:spcPts val="985"/>
              </a:spcBef>
            </a:pP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Unterfranken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251447" y="4640579"/>
            <a:ext cx="1221105" cy="765175"/>
          </a:xfrm>
          <a:prstGeom prst="rect">
            <a:avLst/>
          </a:prstGeom>
          <a:solidFill>
            <a:srgbClr val="C76D4A">
              <a:alpha val="34117"/>
            </a:srgbClr>
          </a:solidFill>
          <a:ln w="12192">
            <a:solidFill>
              <a:srgbClr val="C76D4A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91770" marR="328930">
              <a:lnSpc>
                <a:spcPts val="1090"/>
              </a:lnSpc>
              <a:spcBef>
                <a:spcPts val="5"/>
              </a:spcBef>
            </a:pP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Landkreis </a:t>
            </a:r>
            <a:r>
              <a:rPr dirty="0" sz="1000" spc="-25" b="1">
                <a:solidFill>
                  <a:srgbClr val="505454"/>
                </a:solidFill>
                <a:latin typeface="Verdana"/>
                <a:cs typeface="Verdana"/>
              </a:rPr>
              <a:t>Bad </a:t>
            </a: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Kissingen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608320" y="2799588"/>
            <a:ext cx="777240" cy="777240"/>
            <a:chOff x="5608320" y="2799588"/>
            <a:chExt cx="777240" cy="777240"/>
          </a:xfrm>
        </p:grpSpPr>
        <p:sp>
          <p:nvSpPr>
            <p:cNvPr id="24" name="object 24" descr=""/>
            <p:cNvSpPr/>
            <p:nvPr/>
          </p:nvSpPr>
          <p:spPr>
            <a:xfrm>
              <a:off x="5614416" y="2805684"/>
              <a:ext cx="765175" cy="765175"/>
            </a:xfrm>
            <a:custGeom>
              <a:avLst/>
              <a:gdLst/>
              <a:ahLst/>
              <a:cxnLst/>
              <a:rect l="l" t="t" r="r" b="b"/>
              <a:pathLst>
                <a:path w="765175" h="765175">
                  <a:moveTo>
                    <a:pt x="382524" y="0"/>
                  </a:moveTo>
                  <a:lnTo>
                    <a:pt x="334553" y="2981"/>
                  </a:lnTo>
                  <a:lnTo>
                    <a:pt x="288356" y="11686"/>
                  </a:lnTo>
                  <a:lnTo>
                    <a:pt x="244294" y="25755"/>
                  </a:lnTo>
                  <a:lnTo>
                    <a:pt x="202724" y="44830"/>
                  </a:lnTo>
                  <a:lnTo>
                    <a:pt x="164006" y="68552"/>
                  </a:lnTo>
                  <a:lnTo>
                    <a:pt x="128499" y="96561"/>
                  </a:lnTo>
                  <a:lnTo>
                    <a:pt x="96561" y="128499"/>
                  </a:lnTo>
                  <a:lnTo>
                    <a:pt x="68552" y="164006"/>
                  </a:lnTo>
                  <a:lnTo>
                    <a:pt x="44830" y="202724"/>
                  </a:lnTo>
                  <a:lnTo>
                    <a:pt x="25755" y="244294"/>
                  </a:lnTo>
                  <a:lnTo>
                    <a:pt x="11686" y="288356"/>
                  </a:lnTo>
                  <a:lnTo>
                    <a:pt x="2981" y="334553"/>
                  </a:lnTo>
                  <a:lnTo>
                    <a:pt x="0" y="382524"/>
                  </a:lnTo>
                  <a:lnTo>
                    <a:pt x="2981" y="430494"/>
                  </a:lnTo>
                  <a:lnTo>
                    <a:pt x="11686" y="476691"/>
                  </a:lnTo>
                  <a:lnTo>
                    <a:pt x="25755" y="520753"/>
                  </a:lnTo>
                  <a:lnTo>
                    <a:pt x="44830" y="562323"/>
                  </a:lnTo>
                  <a:lnTo>
                    <a:pt x="68552" y="601041"/>
                  </a:lnTo>
                  <a:lnTo>
                    <a:pt x="96561" y="636548"/>
                  </a:lnTo>
                  <a:lnTo>
                    <a:pt x="128499" y="668486"/>
                  </a:lnTo>
                  <a:lnTo>
                    <a:pt x="164006" y="696495"/>
                  </a:lnTo>
                  <a:lnTo>
                    <a:pt x="202724" y="720217"/>
                  </a:lnTo>
                  <a:lnTo>
                    <a:pt x="244294" y="739292"/>
                  </a:lnTo>
                  <a:lnTo>
                    <a:pt x="288356" y="753361"/>
                  </a:lnTo>
                  <a:lnTo>
                    <a:pt x="334553" y="762066"/>
                  </a:lnTo>
                  <a:lnTo>
                    <a:pt x="382524" y="765048"/>
                  </a:lnTo>
                  <a:lnTo>
                    <a:pt x="430494" y="762066"/>
                  </a:lnTo>
                  <a:lnTo>
                    <a:pt x="476691" y="753361"/>
                  </a:lnTo>
                  <a:lnTo>
                    <a:pt x="520753" y="739292"/>
                  </a:lnTo>
                  <a:lnTo>
                    <a:pt x="562323" y="720217"/>
                  </a:lnTo>
                  <a:lnTo>
                    <a:pt x="601041" y="696495"/>
                  </a:lnTo>
                  <a:lnTo>
                    <a:pt x="636548" y="668486"/>
                  </a:lnTo>
                  <a:lnTo>
                    <a:pt x="668486" y="636548"/>
                  </a:lnTo>
                  <a:lnTo>
                    <a:pt x="696495" y="601041"/>
                  </a:lnTo>
                  <a:lnTo>
                    <a:pt x="720217" y="562323"/>
                  </a:lnTo>
                  <a:lnTo>
                    <a:pt x="739292" y="520753"/>
                  </a:lnTo>
                  <a:lnTo>
                    <a:pt x="753361" y="476691"/>
                  </a:lnTo>
                  <a:lnTo>
                    <a:pt x="762066" y="430494"/>
                  </a:lnTo>
                  <a:lnTo>
                    <a:pt x="765048" y="382524"/>
                  </a:lnTo>
                  <a:lnTo>
                    <a:pt x="762066" y="334553"/>
                  </a:lnTo>
                  <a:lnTo>
                    <a:pt x="753361" y="288356"/>
                  </a:lnTo>
                  <a:lnTo>
                    <a:pt x="739292" y="244294"/>
                  </a:lnTo>
                  <a:lnTo>
                    <a:pt x="720217" y="202724"/>
                  </a:lnTo>
                  <a:lnTo>
                    <a:pt x="696495" y="164006"/>
                  </a:lnTo>
                  <a:lnTo>
                    <a:pt x="668486" y="128499"/>
                  </a:lnTo>
                  <a:lnTo>
                    <a:pt x="636548" y="96561"/>
                  </a:lnTo>
                  <a:lnTo>
                    <a:pt x="601041" y="68552"/>
                  </a:lnTo>
                  <a:lnTo>
                    <a:pt x="562323" y="44830"/>
                  </a:lnTo>
                  <a:lnTo>
                    <a:pt x="520753" y="25755"/>
                  </a:lnTo>
                  <a:lnTo>
                    <a:pt x="476691" y="11686"/>
                  </a:lnTo>
                  <a:lnTo>
                    <a:pt x="430494" y="2981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466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614416" y="2805684"/>
              <a:ext cx="765175" cy="765175"/>
            </a:xfrm>
            <a:custGeom>
              <a:avLst/>
              <a:gdLst/>
              <a:ahLst/>
              <a:cxnLst/>
              <a:rect l="l" t="t" r="r" b="b"/>
              <a:pathLst>
                <a:path w="765175" h="765175">
                  <a:moveTo>
                    <a:pt x="0" y="382524"/>
                  </a:moveTo>
                  <a:lnTo>
                    <a:pt x="2981" y="334553"/>
                  </a:lnTo>
                  <a:lnTo>
                    <a:pt x="11686" y="288356"/>
                  </a:lnTo>
                  <a:lnTo>
                    <a:pt x="25755" y="244294"/>
                  </a:lnTo>
                  <a:lnTo>
                    <a:pt x="44830" y="202724"/>
                  </a:lnTo>
                  <a:lnTo>
                    <a:pt x="68552" y="164006"/>
                  </a:lnTo>
                  <a:lnTo>
                    <a:pt x="96561" y="128499"/>
                  </a:lnTo>
                  <a:lnTo>
                    <a:pt x="128499" y="96561"/>
                  </a:lnTo>
                  <a:lnTo>
                    <a:pt x="164006" y="68552"/>
                  </a:lnTo>
                  <a:lnTo>
                    <a:pt x="202724" y="44830"/>
                  </a:lnTo>
                  <a:lnTo>
                    <a:pt x="244294" y="25755"/>
                  </a:lnTo>
                  <a:lnTo>
                    <a:pt x="288356" y="11686"/>
                  </a:lnTo>
                  <a:lnTo>
                    <a:pt x="334553" y="2981"/>
                  </a:lnTo>
                  <a:lnTo>
                    <a:pt x="382524" y="0"/>
                  </a:lnTo>
                  <a:lnTo>
                    <a:pt x="430494" y="2981"/>
                  </a:lnTo>
                  <a:lnTo>
                    <a:pt x="476691" y="11686"/>
                  </a:lnTo>
                  <a:lnTo>
                    <a:pt x="520753" y="25755"/>
                  </a:lnTo>
                  <a:lnTo>
                    <a:pt x="562323" y="44830"/>
                  </a:lnTo>
                  <a:lnTo>
                    <a:pt x="601041" y="68552"/>
                  </a:lnTo>
                  <a:lnTo>
                    <a:pt x="636548" y="96561"/>
                  </a:lnTo>
                  <a:lnTo>
                    <a:pt x="668486" y="128499"/>
                  </a:lnTo>
                  <a:lnTo>
                    <a:pt x="696495" y="164006"/>
                  </a:lnTo>
                  <a:lnTo>
                    <a:pt x="720217" y="202724"/>
                  </a:lnTo>
                  <a:lnTo>
                    <a:pt x="739292" y="244294"/>
                  </a:lnTo>
                  <a:lnTo>
                    <a:pt x="753361" y="288356"/>
                  </a:lnTo>
                  <a:lnTo>
                    <a:pt x="762066" y="334553"/>
                  </a:lnTo>
                  <a:lnTo>
                    <a:pt x="765048" y="382524"/>
                  </a:lnTo>
                  <a:lnTo>
                    <a:pt x="762066" y="430494"/>
                  </a:lnTo>
                  <a:lnTo>
                    <a:pt x="753361" y="476691"/>
                  </a:lnTo>
                  <a:lnTo>
                    <a:pt x="739292" y="520753"/>
                  </a:lnTo>
                  <a:lnTo>
                    <a:pt x="720217" y="562323"/>
                  </a:lnTo>
                  <a:lnTo>
                    <a:pt x="696495" y="601041"/>
                  </a:lnTo>
                  <a:lnTo>
                    <a:pt x="668486" y="636548"/>
                  </a:lnTo>
                  <a:lnTo>
                    <a:pt x="636548" y="668486"/>
                  </a:lnTo>
                  <a:lnTo>
                    <a:pt x="601041" y="696495"/>
                  </a:lnTo>
                  <a:lnTo>
                    <a:pt x="562323" y="720217"/>
                  </a:lnTo>
                  <a:lnTo>
                    <a:pt x="520753" y="739292"/>
                  </a:lnTo>
                  <a:lnTo>
                    <a:pt x="476691" y="753361"/>
                  </a:lnTo>
                  <a:lnTo>
                    <a:pt x="430494" y="762066"/>
                  </a:lnTo>
                  <a:lnTo>
                    <a:pt x="382524" y="765048"/>
                  </a:lnTo>
                  <a:lnTo>
                    <a:pt x="334553" y="762066"/>
                  </a:lnTo>
                  <a:lnTo>
                    <a:pt x="288356" y="753361"/>
                  </a:lnTo>
                  <a:lnTo>
                    <a:pt x="244294" y="739292"/>
                  </a:lnTo>
                  <a:lnTo>
                    <a:pt x="202724" y="720217"/>
                  </a:lnTo>
                  <a:lnTo>
                    <a:pt x="164006" y="696495"/>
                  </a:lnTo>
                  <a:lnTo>
                    <a:pt x="128499" y="668486"/>
                  </a:lnTo>
                  <a:lnTo>
                    <a:pt x="96561" y="636548"/>
                  </a:lnTo>
                  <a:lnTo>
                    <a:pt x="68552" y="601041"/>
                  </a:lnTo>
                  <a:lnTo>
                    <a:pt x="44830" y="562323"/>
                  </a:lnTo>
                  <a:lnTo>
                    <a:pt x="25755" y="520753"/>
                  </a:lnTo>
                  <a:lnTo>
                    <a:pt x="11686" y="476691"/>
                  </a:lnTo>
                  <a:lnTo>
                    <a:pt x="2981" y="430494"/>
                  </a:lnTo>
                  <a:lnTo>
                    <a:pt x="0" y="3825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746750" y="3125470"/>
            <a:ext cx="50228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Deutschland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232647" y="3112007"/>
            <a:ext cx="1221105" cy="763905"/>
          </a:xfrm>
          <a:prstGeom prst="rect">
            <a:avLst/>
          </a:prstGeom>
          <a:solidFill>
            <a:srgbClr val="C76D4A">
              <a:alpha val="34117"/>
            </a:srgbClr>
          </a:solidFill>
          <a:ln w="12192">
            <a:solidFill>
              <a:srgbClr val="C76D4A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95580" marR="208915">
              <a:lnSpc>
                <a:spcPts val="1090"/>
              </a:lnSpc>
              <a:spcBef>
                <a:spcPts val="5"/>
              </a:spcBef>
            </a:pPr>
            <a:r>
              <a:rPr dirty="0" sz="1000" b="1">
                <a:solidFill>
                  <a:srgbClr val="505454"/>
                </a:solidFill>
                <a:latin typeface="Verdana"/>
                <a:cs typeface="Verdana"/>
              </a:rPr>
              <a:t>26</a:t>
            </a:r>
            <a:r>
              <a:rPr dirty="0" sz="1000" spc="-1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Städte, </a:t>
            </a:r>
            <a:r>
              <a:rPr dirty="0" sz="1000" b="1">
                <a:solidFill>
                  <a:srgbClr val="505454"/>
                </a:solidFill>
                <a:latin typeface="Verdana"/>
                <a:cs typeface="Verdana"/>
              </a:rPr>
              <a:t>Märkte</a:t>
            </a:r>
            <a:r>
              <a:rPr dirty="0" sz="1000" spc="-3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000" spc="-25" b="1">
                <a:solidFill>
                  <a:srgbClr val="505454"/>
                </a:solidFill>
                <a:latin typeface="Verdana"/>
                <a:cs typeface="Verdana"/>
              </a:rPr>
              <a:t>und </a:t>
            </a: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Gemeinden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232647" y="3875532"/>
            <a:ext cx="1221105" cy="765175"/>
          </a:xfrm>
          <a:prstGeom prst="rect">
            <a:avLst/>
          </a:prstGeom>
          <a:solidFill>
            <a:srgbClr val="C76D4A">
              <a:alpha val="34117"/>
            </a:srgbClr>
          </a:solidFill>
          <a:ln w="12192">
            <a:solidFill>
              <a:srgbClr val="C76D4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  <a:spcBef>
                <a:spcPts val="985"/>
              </a:spcBef>
            </a:pPr>
            <a:r>
              <a:rPr dirty="0" sz="1000" b="1">
                <a:solidFill>
                  <a:srgbClr val="505454"/>
                </a:solidFill>
                <a:latin typeface="Verdana"/>
                <a:cs typeface="Verdana"/>
              </a:rPr>
              <a:t>115</a:t>
            </a:r>
            <a:r>
              <a:rPr dirty="0" sz="1000" spc="-2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000" spc="-10" b="1">
                <a:solidFill>
                  <a:srgbClr val="505454"/>
                </a:solidFill>
                <a:latin typeface="Verdana"/>
                <a:cs typeface="Verdana"/>
              </a:rPr>
              <a:t>Ortsteile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7594092" y="2799588"/>
            <a:ext cx="775970" cy="777240"/>
            <a:chOff x="7594092" y="2799588"/>
            <a:chExt cx="775970" cy="777240"/>
          </a:xfrm>
        </p:grpSpPr>
        <p:sp>
          <p:nvSpPr>
            <p:cNvPr id="30" name="object 30" descr=""/>
            <p:cNvSpPr/>
            <p:nvPr/>
          </p:nvSpPr>
          <p:spPr>
            <a:xfrm>
              <a:off x="7600188" y="2805684"/>
              <a:ext cx="763905" cy="765175"/>
            </a:xfrm>
            <a:custGeom>
              <a:avLst/>
              <a:gdLst/>
              <a:ahLst/>
              <a:cxnLst/>
              <a:rect l="l" t="t" r="r" b="b"/>
              <a:pathLst>
                <a:path w="763904" h="765175">
                  <a:moveTo>
                    <a:pt x="381761" y="0"/>
                  </a:moveTo>
                  <a:lnTo>
                    <a:pt x="333878" y="2981"/>
                  </a:lnTo>
                  <a:lnTo>
                    <a:pt x="287769" y="11686"/>
                  </a:lnTo>
                  <a:lnTo>
                    <a:pt x="243791" y="25755"/>
                  </a:lnTo>
                  <a:lnTo>
                    <a:pt x="202303" y="44830"/>
                  </a:lnTo>
                  <a:lnTo>
                    <a:pt x="163662" y="68552"/>
                  </a:lnTo>
                  <a:lnTo>
                    <a:pt x="128227" y="96561"/>
                  </a:lnTo>
                  <a:lnTo>
                    <a:pt x="96355" y="128499"/>
                  </a:lnTo>
                  <a:lnTo>
                    <a:pt x="68404" y="164006"/>
                  </a:lnTo>
                  <a:lnTo>
                    <a:pt x="44733" y="202724"/>
                  </a:lnTo>
                  <a:lnTo>
                    <a:pt x="25699" y="244294"/>
                  </a:lnTo>
                  <a:lnTo>
                    <a:pt x="11660" y="288356"/>
                  </a:lnTo>
                  <a:lnTo>
                    <a:pt x="2974" y="334553"/>
                  </a:lnTo>
                  <a:lnTo>
                    <a:pt x="0" y="382524"/>
                  </a:lnTo>
                  <a:lnTo>
                    <a:pt x="2974" y="430494"/>
                  </a:lnTo>
                  <a:lnTo>
                    <a:pt x="11660" y="476691"/>
                  </a:lnTo>
                  <a:lnTo>
                    <a:pt x="25699" y="520753"/>
                  </a:lnTo>
                  <a:lnTo>
                    <a:pt x="44733" y="562323"/>
                  </a:lnTo>
                  <a:lnTo>
                    <a:pt x="68404" y="601041"/>
                  </a:lnTo>
                  <a:lnTo>
                    <a:pt x="96355" y="636548"/>
                  </a:lnTo>
                  <a:lnTo>
                    <a:pt x="128227" y="668486"/>
                  </a:lnTo>
                  <a:lnTo>
                    <a:pt x="163662" y="696495"/>
                  </a:lnTo>
                  <a:lnTo>
                    <a:pt x="202303" y="720217"/>
                  </a:lnTo>
                  <a:lnTo>
                    <a:pt x="243791" y="739292"/>
                  </a:lnTo>
                  <a:lnTo>
                    <a:pt x="287769" y="753361"/>
                  </a:lnTo>
                  <a:lnTo>
                    <a:pt x="333878" y="762066"/>
                  </a:lnTo>
                  <a:lnTo>
                    <a:pt x="381761" y="765048"/>
                  </a:lnTo>
                  <a:lnTo>
                    <a:pt x="429645" y="762066"/>
                  </a:lnTo>
                  <a:lnTo>
                    <a:pt x="475754" y="753361"/>
                  </a:lnTo>
                  <a:lnTo>
                    <a:pt x="519732" y="739292"/>
                  </a:lnTo>
                  <a:lnTo>
                    <a:pt x="561220" y="720217"/>
                  </a:lnTo>
                  <a:lnTo>
                    <a:pt x="599861" y="696495"/>
                  </a:lnTo>
                  <a:lnTo>
                    <a:pt x="635296" y="668486"/>
                  </a:lnTo>
                  <a:lnTo>
                    <a:pt x="667168" y="636548"/>
                  </a:lnTo>
                  <a:lnTo>
                    <a:pt x="695119" y="601041"/>
                  </a:lnTo>
                  <a:lnTo>
                    <a:pt x="718790" y="562323"/>
                  </a:lnTo>
                  <a:lnTo>
                    <a:pt x="737824" y="520753"/>
                  </a:lnTo>
                  <a:lnTo>
                    <a:pt x="751863" y="476691"/>
                  </a:lnTo>
                  <a:lnTo>
                    <a:pt x="760549" y="430494"/>
                  </a:lnTo>
                  <a:lnTo>
                    <a:pt x="763523" y="382524"/>
                  </a:lnTo>
                  <a:lnTo>
                    <a:pt x="760549" y="334553"/>
                  </a:lnTo>
                  <a:lnTo>
                    <a:pt x="751863" y="288356"/>
                  </a:lnTo>
                  <a:lnTo>
                    <a:pt x="737824" y="244294"/>
                  </a:lnTo>
                  <a:lnTo>
                    <a:pt x="718790" y="202724"/>
                  </a:lnTo>
                  <a:lnTo>
                    <a:pt x="695119" y="164006"/>
                  </a:lnTo>
                  <a:lnTo>
                    <a:pt x="667168" y="128499"/>
                  </a:lnTo>
                  <a:lnTo>
                    <a:pt x="635296" y="96561"/>
                  </a:lnTo>
                  <a:lnTo>
                    <a:pt x="599861" y="68552"/>
                  </a:lnTo>
                  <a:lnTo>
                    <a:pt x="561220" y="44830"/>
                  </a:lnTo>
                  <a:lnTo>
                    <a:pt x="519732" y="25755"/>
                  </a:lnTo>
                  <a:lnTo>
                    <a:pt x="475754" y="11686"/>
                  </a:lnTo>
                  <a:lnTo>
                    <a:pt x="429645" y="2981"/>
                  </a:lnTo>
                  <a:lnTo>
                    <a:pt x="381761" y="0"/>
                  </a:lnTo>
                  <a:close/>
                </a:path>
              </a:pathLst>
            </a:custGeom>
            <a:solidFill>
              <a:srgbClr val="466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600188" y="2805684"/>
              <a:ext cx="763905" cy="765175"/>
            </a:xfrm>
            <a:custGeom>
              <a:avLst/>
              <a:gdLst/>
              <a:ahLst/>
              <a:cxnLst/>
              <a:rect l="l" t="t" r="r" b="b"/>
              <a:pathLst>
                <a:path w="763904" h="765175">
                  <a:moveTo>
                    <a:pt x="0" y="382524"/>
                  </a:moveTo>
                  <a:lnTo>
                    <a:pt x="2974" y="334553"/>
                  </a:lnTo>
                  <a:lnTo>
                    <a:pt x="11660" y="288356"/>
                  </a:lnTo>
                  <a:lnTo>
                    <a:pt x="25699" y="244294"/>
                  </a:lnTo>
                  <a:lnTo>
                    <a:pt x="44733" y="202724"/>
                  </a:lnTo>
                  <a:lnTo>
                    <a:pt x="68404" y="164006"/>
                  </a:lnTo>
                  <a:lnTo>
                    <a:pt x="96355" y="128499"/>
                  </a:lnTo>
                  <a:lnTo>
                    <a:pt x="128227" y="96561"/>
                  </a:lnTo>
                  <a:lnTo>
                    <a:pt x="163662" y="68552"/>
                  </a:lnTo>
                  <a:lnTo>
                    <a:pt x="202303" y="44830"/>
                  </a:lnTo>
                  <a:lnTo>
                    <a:pt x="243791" y="25755"/>
                  </a:lnTo>
                  <a:lnTo>
                    <a:pt x="287769" y="11686"/>
                  </a:lnTo>
                  <a:lnTo>
                    <a:pt x="333878" y="2981"/>
                  </a:lnTo>
                  <a:lnTo>
                    <a:pt x="381761" y="0"/>
                  </a:lnTo>
                  <a:lnTo>
                    <a:pt x="429645" y="2981"/>
                  </a:lnTo>
                  <a:lnTo>
                    <a:pt x="475754" y="11686"/>
                  </a:lnTo>
                  <a:lnTo>
                    <a:pt x="519732" y="25755"/>
                  </a:lnTo>
                  <a:lnTo>
                    <a:pt x="561220" y="44830"/>
                  </a:lnTo>
                  <a:lnTo>
                    <a:pt x="599861" y="68552"/>
                  </a:lnTo>
                  <a:lnTo>
                    <a:pt x="635296" y="96561"/>
                  </a:lnTo>
                  <a:lnTo>
                    <a:pt x="667168" y="128499"/>
                  </a:lnTo>
                  <a:lnTo>
                    <a:pt x="695119" y="164006"/>
                  </a:lnTo>
                  <a:lnTo>
                    <a:pt x="718790" y="202724"/>
                  </a:lnTo>
                  <a:lnTo>
                    <a:pt x="737824" y="244294"/>
                  </a:lnTo>
                  <a:lnTo>
                    <a:pt x="751863" y="288356"/>
                  </a:lnTo>
                  <a:lnTo>
                    <a:pt x="760549" y="334553"/>
                  </a:lnTo>
                  <a:lnTo>
                    <a:pt x="763523" y="382524"/>
                  </a:lnTo>
                  <a:lnTo>
                    <a:pt x="760549" y="430494"/>
                  </a:lnTo>
                  <a:lnTo>
                    <a:pt x="751863" y="476691"/>
                  </a:lnTo>
                  <a:lnTo>
                    <a:pt x="737824" y="520753"/>
                  </a:lnTo>
                  <a:lnTo>
                    <a:pt x="718790" y="562323"/>
                  </a:lnTo>
                  <a:lnTo>
                    <a:pt x="695119" y="601041"/>
                  </a:lnTo>
                  <a:lnTo>
                    <a:pt x="667168" y="636548"/>
                  </a:lnTo>
                  <a:lnTo>
                    <a:pt x="635296" y="668486"/>
                  </a:lnTo>
                  <a:lnTo>
                    <a:pt x="599861" y="696495"/>
                  </a:lnTo>
                  <a:lnTo>
                    <a:pt x="561220" y="720217"/>
                  </a:lnTo>
                  <a:lnTo>
                    <a:pt x="519732" y="739292"/>
                  </a:lnTo>
                  <a:lnTo>
                    <a:pt x="475754" y="753361"/>
                  </a:lnTo>
                  <a:lnTo>
                    <a:pt x="429645" y="762066"/>
                  </a:lnTo>
                  <a:lnTo>
                    <a:pt x="381761" y="765048"/>
                  </a:lnTo>
                  <a:lnTo>
                    <a:pt x="333878" y="762066"/>
                  </a:lnTo>
                  <a:lnTo>
                    <a:pt x="287769" y="753361"/>
                  </a:lnTo>
                  <a:lnTo>
                    <a:pt x="243791" y="739292"/>
                  </a:lnTo>
                  <a:lnTo>
                    <a:pt x="202303" y="720217"/>
                  </a:lnTo>
                  <a:lnTo>
                    <a:pt x="163662" y="696495"/>
                  </a:lnTo>
                  <a:lnTo>
                    <a:pt x="128227" y="668486"/>
                  </a:lnTo>
                  <a:lnTo>
                    <a:pt x="96355" y="636548"/>
                  </a:lnTo>
                  <a:lnTo>
                    <a:pt x="68404" y="601041"/>
                  </a:lnTo>
                  <a:lnTo>
                    <a:pt x="44733" y="562323"/>
                  </a:lnTo>
                  <a:lnTo>
                    <a:pt x="25699" y="520753"/>
                  </a:lnTo>
                  <a:lnTo>
                    <a:pt x="11660" y="476691"/>
                  </a:lnTo>
                  <a:lnTo>
                    <a:pt x="2974" y="430494"/>
                  </a:lnTo>
                  <a:lnTo>
                    <a:pt x="0" y="3825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764018" y="3042284"/>
            <a:ext cx="465455" cy="28448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ctr" marL="12700" marR="5080">
              <a:lnSpc>
                <a:spcPts val="660"/>
              </a:lnSpc>
              <a:spcBef>
                <a:spcPts val="17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Kommunen</a:t>
            </a:r>
            <a:r>
              <a:rPr dirty="0" sz="600" spc="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Landkreis</a:t>
            </a:r>
            <a:r>
              <a:rPr dirty="0" sz="600" spc="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KG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75" y="1588008"/>
            <a:ext cx="4611588" cy="384351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906770" y="2063242"/>
            <a:ext cx="1750060" cy="871219"/>
            <a:chOff x="5906770" y="2063242"/>
            <a:chExt cx="1750060" cy="871219"/>
          </a:xfrm>
        </p:grpSpPr>
        <p:sp>
          <p:nvSpPr>
            <p:cNvPr id="4" name="object 4" descr=""/>
            <p:cNvSpPr/>
            <p:nvPr/>
          </p:nvSpPr>
          <p:spPr>
            <a:xfrm>
              <a:off x="5913120" y="2069592"/>
              <a:ext cx="1737360" cy="858519"/>
            </a:xfrm>
            <a:custGeom>
              <a:avLst/>
              <a:gdLst/>
              <a:ahLst/>
              <a:cxnLst/>
              <a:rect l="l" t="t" r="r" b="b"/>
              <a:pathLst>
                <a:path w="1737359" h="858519">
                  <a:moveTo>
                    <a:pt x="1737360" y="0"/>
                  </a:moveTo>
                  <a:lnTo>
                    <a:pt x="0" y="0"/>
                  </a:lnTo>
                  <a:lnTo>
                    <a:pt x="0" y="858012"/>
                  </a:lnTo>
                  <a:lnTo>
                    <a:pt x="1737360" y="858012"/>
                  </a:lnTo>
                  <a:lnTo>
                    <a:pt x="1737360" y="0"/>
                  </a:lnTo>
                  <a:close/>
                </a:path>
              </a:pathLst>
            </a:custGeom>
            <a:solidFill>
              <a:srgbClr val="EC7C30">
                <a:alpha val="3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913120" y="2069592"/>
              <a:ext cx="1737360" cy="858519"/>
            </a:xfrm>
            <a:custGeom>
              <a:avLst/>
              <a:gdLst/>
              <a:ahLst/>
              <a:cxnLst/>
              <a:rect l="l" t="t" r="r" b="b"/>
              <a:pathLst>
                <a:path w="1737359" h="858519">
                  <a:moveTo>
                    <a:pt x="0" y="858012"/>
                  </a:moveTo>
                  <a:lnTo>
                    <a:pt x="1737360" y="858012"/>
                  </a:lnTo>
                  <a:lnTo>
                    <a:pt x="1737360" y="0"/>
                  </a:lnTo>
                  <a:lnTo>
                    <a:pt x="0" y="0"/>
                  </a:lnTo>
                  <a:lnTo>
                    <a:pt x="0" y="858012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178677" y="2302255"/>
            <a:ext cx="114744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dirty="0" sz="1200" spc="-10" b="1">
                <a:solidFill>
                  <a:srgbClr val="505454"/>
                </a:solidFill>
                <a:latin typeface="Verdana"/>
                <a:cs typeface="Verdana"/>
              </a:rPr>
              <a:t>Kommunale Jugendarbeit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13120" y="2927604"/>
            <a:ext cx="1737360" cy="859790"/>
          </a:xfrm>
          <a:prstGeom prst="rect">
            <a:avLst/>
          </a:prstGeom>
          <a:solidFill>
            <a:srgbClr val="EC7C30">
              <a:alpha val="32940"/>
            </a:srgbClr>
          </a:solidFill>
          <a:ln w="12192">
            <a:solidFill>
              <a:srgbClr val="EC7C3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solidFill>
                  <a:srgbClr val="505454"/>
                </a:solidFill>
                <a:latin typeface="Verdana"/>
                <a:cs typeface="Verdana"/>
              </a:rPr>
              <a:t>Kreisjugendring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13120" y="3787140"/>
            <a:ext cx="1737360" cy="858519"/>
          </a:xfrm>
          <a:prstGeom prst="rect">
            <a:avLst/>
          </a:prstGeom>
          <a:solidFill>
            <a:srgbClr val="EC7C30">
              <a:alpha val="32940"/>
            </a:srgbClr>
          </a:solidFill>
          <a:ln w="12192">
            <a:solidFill>
              <a:srgbClr val="EC7C3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78130">
              <a:lnSpc>
                <a:spcPts val="1380"/>
              </a:lnSpc>
            </a:pPr>
            <a:r>
              <a:rPr dirty="0" sz="1200" spc="-10" b="1">
                <a:solidFill>
                  <a:srgbClr val="505454"/>
                </a:solidFill>
                <a:latin typeface="Verdana"/>
                <a:cs typeface="Verdana"/>
              </a:rPr>
              <a:t>Gemeindliche</a:t>
            </a:r>
            <a:endParaRPr sz="1200">
              <a:latin typeface="Verdana"/>
              <a:cs typeface="Verdana"/>
            </a:endParaRPr>
          </a:p>
          <a:p>
            <a:pPr marL="278130">
              <a:lnSpc>
                <a:spcPts val="1380"/>
              </a:lnSpc>
            </a:pPr>
            <a:r>
              <a:rPr dirty="0" sz="1200" spc="-10" b="1">
                <a:solidFill>
                  <a:srgbClr val="505454"/>
                </a:solidFill>
                <a:latin typeface="Verdana"/>
                <a:cs typeface="Verdana"/>
              </a:rPr>
              <a:t>Jugendarbeit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24271" y="1731264"/>
            <a:ext cx="870585" cy="868680"/>
            <a:chOff x="5224271" y="1731264"/>
            <a:chExt cx="870585" cy="868680"/>
          </a:xfrm>
        </p:grpSpPr>
        <p:sp>
          <p:nvSpPr>
            <p:cNvPr id="10" name="object 10" descr=""/>
            <p:cNvSpPr/>
            <p:nvPr/>
          </p:nvSpPr>
          <p:spPr>
            <a:xfrm>
              <a:off x="5230367" y="1737360"/>
              <a:ext cx="858519" cy="856615"/>
            </a:xfrm>
            <a:custGeom>
              <a:avLst/>
              <a:gdLst/>
              <a:ahLst/>
              <a:cxnLst/>
              <a:rect l="l" t="t" r="r" b="b"/>
              <a:pathLst>
                <a:path w="858520" h="856614">
                  <a:moveTo>
                    <a:pt x="429006" y="0"/>
                  </a:moveTo>
                  <a:lnTo>
                    <a:pt x="382252" y="2513"/>
                  </a:lnTo>
                  <a:lnTo>
                    <a:pt x="336959" y="9879"/>
                  </a:lnTo>
                  <a:lnTo>
                    <a:pt x="293388" y="21835"/>
                  </a:lnTo>
                  <a:lnTo>
                    <a:pt x="251800" y="38122"/>
                  </a:lnTo>
                  <a:lnTo>
                    <a:pt x="212456" y="58476"/>
                  </a:lnTo>
                  <a:lnTo>
                    <a:pt x="175619" y="82637"/>
                  </a:lnTo>
                  <a:lnTo>
                    <a:pt x="141550" y="110343"/>
                  </a:lnTo>
                  <a:lnTo>
                    <a:pt x="110509" y="141333"/>
                  </a:lnTo>
                  <a:lnTo>
                    <a:pt x="82759" y="175345"/>
                  </a:lnTo>
                  <a:lnTo>
                    <a:pt x="58561" y="212118"/>
                  </a:lnTo>
                  <a:lnTo>
                    <a:pt x="38176" y="251390"/>
                  </a:lnTo>
                  <a:lnTo>
                    <a:pt x="21866" y="292900"/>
                  </a:lnTo>
                  <a:lnTo>
                    <a:pt x="9892" y="336387"/>
                  </a:lnTo>
                  <a:lnTo>
                    <a:pt x="2516" y="381588"/>
                  </a:lnTo>
                  <a:lnTo>
                    <a:pt x="0" y="428243"/>
                  </a:lnTo>
                  <a:lnTo>
                    <a:pt x="2516" y="474899"/>
                  </a:lnTo>
                  <a:lnTo>
                    <a:pt x="9892" y="520100"/>
                  </a:lnTo>
                  <a:lnTo>
                    <a:pt x="21866" y="563587"/>
                  </a:lnTo>
                  <a:lnTo>
                    <a:pt x="38176" y="605097"/>
                  </a:lnTo>
                  <a:lnTo>
                    <a:pt x="58561" y="644369"/>
                  </a:lnTo>
                  <a:lnTo>
                    <a:pt x="82759" y="681142"/>
                  </a:lnTo>
                  <a:lnTo>
                    <a:pt x="110509" y="715154"/>
                  </a:lnTo>
                  <a:lnTo>
                    <a:pt x="141550" y="746144"/>
                  </a:lnTo>
                  <a:lnTo>
                    <a:pt x="175619" y="773850"/>
                  </a:lnTo>
                  <a:lnTo>
                    <a:pt x="212456" y="798011"/>
                  </a:lnTo>
                  <a:lnTo>
                    <a:pt x="251800" y="818365"/>
                  </a:lnTo>
                  <a:lnTo>
                    <a:pt x="293388" y="834652"/>
                  </a:lnTo>
                  <a:lnTo>
                    <a:pt x="336959" y="846608"/>
                  </a:lnTo>
                  <a:lnTo>
                    <a:pt x="382252" y="853974"/>
                  </a:lnTo>
                  <a:lnTo>
                    <a:pt x="429006" y="856488"/>
                  </a:lnTo>
                  <a:lnTo>
                    <a:pt x="475759" y="853974"/>
                  </a:lnTo>
                  <a:lnTo>
                    <a:pt x="521052" y="846608"/>
                  </a:lnTo>
                  <a:lnTo>
                    <a:pt x="564623" y="834652"/>
                  </a:lnTo>
                  <a:lnTo>
                    <a:pt x="606211" y="818365"/>
                  </a:lnTo>
                  <a:lnTo>
                    <a:pt x="645555" y="798011"/>
                  </a:lnTo>
                  <a:lnTo>
                    <a:pt x="682392" y="773850"/>
                  </a:lnTo>
                  <a:lnTo>
                    <a:pt x="716461" y="746144"/>
                  </a:lnTo>
                  <a:lnTo>
                    <a:pt x="747502" y="715154"/>
                  </a:lnTo>
                  <a:lnTo>
                    <a:pt x="775252" y="681142"/>
                  </a:lnTo>
                  <a:lnTo>
                    <a:pt x="799450" y="644369"/>
                  </a:lnTo>
                  <a:lnTo>
                    <a:pt x="819835" y="605097"/>
                  </a:lnTo>
                  <a:lnTo>
                    <a:pt x="836145" y="563587"/>
                  </a:lnTo>
                  <a:lnTo>
                    <a:pt x="848119" y="520100"/>
                  </a:lnTo>
                  <a:lnTo>
                    <a:pt x="855495" y="474899"/>
                  </a:lnTo>
                  <a:lnTo>
                    <a:pt x="858012" y="428243"/>
                  </a:lnTo>
                  <a:lnTo>
                    <a:pt x="855495" y="381588"/>
                  </a:lnTo>
                  <a:lnTo>
                    <a:pt x="848119" y="336387"/>
                  </a:lnTo>
                  <a:lnTo>
                    <a:pt x="836145" y="292900"/>
                  </a:lnTo>
                  <a:lnTo>
                    <a:pt x="819835" y="251390"/>
                  </a:lnTo>
                  <a:lnTo>
                    <a:pt x="799450" y="212118"/>
                  </a:lnTo>
                  <a:lnTo>
                    <a:pt x="775252" y="175345"/>
                  </a:lnTo>
                  <a:lnTo>
                    <a:pt x="747502" y="141333"/>
                  </a:lnTo>
                  <a:lnTo>
                    <a:pt x="716461" y="110343"/>
                  </a:lnTo>
                  <a:lnTo>
                    <a:pt x="682392" y="82637"/>
                  </a:lnTo>
                  <a:lnTo>
                    <a:pt x="645555" y="58476"/>
                  </a:lnTo>
                  <a:lnTo>
                    <a:pt x="606211" y="38122"/>
                  </a:lnTo>
                  <a:lnTo>
                    <a:pt x="564623" y="21835"/>
                  </a:lnTo>
                  <a:lnTo>
                    <a:pt x="521052" y="9879"/>
                  </a:lnTo>
                  <a:lnTo>
                    <a:pt x="475759" y="2513"/>
                  </a:lnTo>
                  <a:lnTo>
                    <a:pt x="4290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30367" y="1737360"/>
              <a:ext cx="858519" cy="856615"/>
            </a:xfrm>
            <a:custGeom>
              <a:avLst/>
              <a:gdLst/>
              <a:ahLst/>
              <a:cxnLst/>
              <a:rect l="l" t="t" r="r" b="b"/>
              <a:pathLst>
                <a:path w="858520" h="856614">
                  <a:moveTo>
                    <a:pt x="0" y="428243"/>
                  </a:moveTo>
                  <a:lnTo>
                    <a:pt x="2516" y="381588"/>
                  </a:lnTo>
                  <a:lnTo>
                    <a:pt x="9892" y="336387"/>
                  </a:lnTo>
                  <a:lnTo>
                    <a:pt x="21866" y="292900"/>
                  </a:lnTo>
                  <a:lnTo>
                    <a:pt x="38176" y="251390"/>
                  </a:lnTo>
                  <a:lnTo>
                    <a:pt x="58561" y="212118"/>
                  </a:lnTo>
                  <a:lnTo>
                    <a:pt x="82759" y="175345"/>
                  </a:lnTo>
                  <a:lnTo>
                    <a:pt x="110509" y="141333"/>
                  </a:lnTo>
                  <a:lnTo>
                    <a:pt x="141550" y="110343"/>
                  </a:lnTo>
                  <a:lnTo>
                    <a:pt x="175619" y="82637"/>
                  </a:lnTo>
                  <a:lnTo>
                    <a:pt x="212456" y="58476"/>
                  </a:lnTo>
                  <a:lnTo>
                    <a:pt x="251800" y="38122"/>
                  </a:lnTo>
                  <a:lnTo>
                    <a:pt x="293388" y="21835"/>
                  </a:lnTo>
                  <a:lnTo>
                    <a:pt x="336959" y="9879"/>
                  </a:lnTo>
                  <a:lnTo>
                    <a:pt x="382252" y="2513"/>
                  </a:lnTo>
                  <a:lnTo>
                    <a:pt x="429006" y="0"/>
                  </a:lnTo>
                  <a:lnTo>
                    <a:pt x="475759" y="2513"/>
                  </a:lnTo>
                  <a:lnTo>
                    <a:pt x="521052" y="9879"/>
                  </a:lnTo>
                  <a:lnTo>
                    <a:pt x="564623" y="21835"/>
                  </a:lnTo>
                  <a:lnTo>
                    <a:pt x="606211" y="38122"/>
                  </a:lnTo>
                  <a:lnTo>
                    <a:pt x="645555" y="58476"/>
                  </a:lnTo>
                  <a:lnTo>
                    <a:pt x="682392" y="82637"/>
                  </a:lnTo>
                  <a:lnTo>
                    <a:pt x="716461" y="110343"/>
                  </a:lnTo>
                  <a:lnTo>
                    <a:pt x="747502" y="141333"/>
                  </a:lnTo>
                  <a:lnTo>
                    <a:pt x="775252" y="175345"/>
                  </a:lnTo>
                  <a:lnTo>
                    <a:pt x="799450" y="212118"/>
                  </a:lnTo>
                  <a:lnTo>
                    <a:pt x="819835" y="251390"/>
                  </a:lnTo>
                  <a:lnTo>
                    <a:pt x="836145" y="292900"/>
                  </a:lnTo>
                  <a:lnTo>
                    <a:pt x="848119" y="336387"/>
                  </a:lnTo>
                  <a:lnTo>
                    <a:pt x="855495" y="381588"/>
                  </a:lnTo>
                  <a:lnTo>
                    <a:pt x="858012" y="428243"/>
                  </a:lnTo>
                  <a:lnTo>
                    <a:pt x="855495" y="474899"/>
                  </a:lnTo>
                  <a:lnTo>
                    <a:pt x="848119" y="520100"/>
                  </a:lnTo>
                  <a:lnTo>
                    <a:pt x="836145" y="563587"/>
                  </a:lnTo>
                  <a:lnTo>
                    <a:pt x="819835" y="605097"/>
                  </a:lnTo>
                  <a:lnTo>
                    <a:pt x="799450" y="644369"/>
                  </a:lnTo>
                  <a:lnTo>
                    <a:pt x="775252" y="681142"/>
                  </a:lnTo>
                  <a:lnTo>
                    <a:pt x="747502" y="715154"/>
                  </a:lnTo>
                  <a:lnTo>
                    <a:pt x="716461" y="746144"/>
                  </a:lnTo>
                  <a:lnTo>
                    <a:pt x="682392" y="773850"/>
                  </a:lnTo>
                  <a:lnTo>
                    <a:pt x="645555" y="798011"/>
                  </a:lnTo>
                  <a:lnTo>
                    <a:pt x="606211" y="818365"/>
                  </a:lnTo>
                  <a:lnTo>
                    <a:pt x="564623" y="834652"/>
                  </a:lnTo>
                  <a:lnTo>
                    <a:pt x="521052" y="846608"/>
                  </a:lnTo>
                  <a:lnTo>
                    <a:pt x="475759" y="853974"/>
                  </a:lnTo>
                  <a:lnTo>
                    <a:pt x="429006" y="856488"/>
                  </a:lnTo>
                  <a:lnTo>
                    <a:pt x="382252" y="853974"/>
                  </a:lnTo>
                  <a:lnTo>
                    <a:pt x="336959" y="846608"/>
                  </a:lnTo>
                  <a:lnTo>
                    <a:pt x="293388" y="834652"/>
                  </a:lnTo>
                  <a:lnTo>
                    <a:pt x="251800" y="818365"/>
                  </a:lnTo>
                  <a:lnTo>
                    <a:pt x="212456" y="798011"/>
                  </a:lnTo>
                  <a:lnTo>
                    <a:pt x="175619" y="773850"/>
                  </a:lnTo>
                  <a:lnTo>
                    <a:pt x="141550" y="746144"/>
                  </a:lnTo>
                  <a:lnTo>
                    <a:pt x="110509" y="715154"/>
                  </a:lnTo>
                  <a:lnTo>
                    <a:pt x="82759" y="681142"/>
                  </a:lnTo>
                  <a:lnTo>
                    <a:pt x="58561" y="644369"/>
                  </a:lnTo>
                  <a:lnTo>
                    <a:pt x="38176" y="605097"/>
                  </a:lnTo>
                  <a:lnTo>
                    <a:pt x="21866" y="563587"/>
                  </a:lnTo>
                  <a:lnTo>
                    <a:pt x="9892" y="520100"/>
                  </a:lnTo>
                  <a:lnTo>
                    <a:pt x="2516" y="474899"/>
                  </a:lnTo>
                  <a:lnTo>
                    <a:pt x="0" y="4282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385308" y="1983739"/>
            <a:ext cx="54864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FFFFFF"/>
                </a:solidFill>
                <a:latin typeface="Verdana"/>
                <a:cs typeface="Verdana"/>
              </a:rPr>
              <a:t>haupt-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56352" y="2136139"/>
            <a:ext cx="6070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FFFFFF"/>
                </a:solidFill>
                <a:latin typeface="Verdana"/>
                <a:cs typeface="Verdana"/>
              </a:rPr>
              <a:t>amtlich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781288" y="2048255"/>
            <a:ext cx="1737360" cy="858519"/>
          </a:xfrm>
          <a:prstGeom prst="rect">
            <a:avLst/>
          </a:prstGeom>
          <a:solidFill>
            <a:srgbClr val="EC7C30">
              <a:alpha val="32940"/>
            </a:srgbClr>
          </a:solidFill>
          <a:ln w="12192">
            <a:solidFill>
              <a:srgbClr val="EC7C3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78765" marR="328295">
              <a:lnSpc>
                <a:spcPts val="1320"/>
              </a:lnSpc>
              <a:spcBef>
                <a:spcPts val="5"/>
              </a:spcBef>
            </a:pPr>
            <a:r>
              <a:rPr dirty="0" sz="1200" spc="-10" b="1">
                <a:solidFill>
                  <a:srgbClr val="505454"/>
                </a:solidFill>
                <a:latin typeface="Verdana"/>
                <a:cs typeface="Verdana"/>
              </a:rPr>
              <a:t>Verbandliche Jugendarbeit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81288" y="2906267"/>
            <a:ext cx="1737360" cy="858519"/>
          </a:xfrm>
          <a:prstGeom prst="rect">
            <a:avLst/>
          </a:prstGeom>
          <a:solidFill>
            <a:srgbClr val="EC7C30">
              <a:alpha val="32940"/>
            </a:srgbClr>
          </a:solidFill>
          <a:ln w="12192">
            <a:solidFill>
              <a:srgbClr val="EC7C3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278765" marR="328295">
              <a:lnSpc>
                <a:spcPts val="1320"/>
              </a:lnSpc>
            </a:pPr>
            <a:r>
              <a:rPr dirty="0" sz="1200" spc="-10" b="1">
                <a:solidFill>
                  <a:srgbClr val="505454"/>
                </a:solidFill>
                <a:latin typeface="Verdana"/>
                <a:cs typeface="Verdana"/>
              </a:rPr>
              <a:t>Offene Jugendarbeit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058911" y="1731264"/>
            <a:ext cx="870585" cy="868680"/>
            <a:chOff x="8058911" y="1731264"/>
            <a:chExt cx="870585" cy="868680"/>
          </a:xfrm>
        </p:grpSpPr>
        <p:sp>
          <p:nvSpPr>
            <p:cNvPr id="17" name="object 17" descr=""/>
            <p:cNvSpPr/>
            <p:nvPr/>
          </p:nvSpPr>
          <p:spPr>
            <a:xfrm>
              <a:off x="8065007" y="1737360"/>
              <a:ext cx="858519" cy="856615"/>
            </a:xfrm>
            <a:custGeom>
              <a:avLst/>
              <a:gdLst/>
              <a:ahLst/>
              <a:cxnLst/>
              <a:rect l="l" t="t" r="r" b="b"/>
              <a:pathLst>
                <a:path w="858520" h="856614">
                  <a:moveTo>
                    <a:pt x="429006" y="0"/>
                  </a:moveTo>
                  <a:lnTo>
                    <a:pt x="382252" y="2513"/>
                  </a:lnTo>
                  <a:lnTo>
                    <a:pt x="336959" y="9879"/>
                  </a:lnTo>
                  <a:lnTo>
                    <a:pt x="293388" y="21835"/>
                  </a:lnTo>
                  <a:lnTo>
                    <a:pt x="251800" y="38122"/>
                  </a:lnTo>
                  <a:lnTo>
                    <a:pt x="212456" y="58476"/>
                  </a:lnTo>
                  <a:lnTo>
                    <a:pt x="175619" y="82637"/>
                  </a:lnTo>
                  <a:lnTo>
                    <a:pt x="141550" y="110343"/>
                  </a:lnTo>
                  <a:lnTo>
                    <a:pt x="110509" y="141333"/>
                  </a:lnTo>
                  <a:lnTo>
                    <a:pt x="82759" y="175345"/>
                  </a:lnTo>
                  <a:lnTo>
                    <a:pt x="58561" y="212118"/>
                  </a:lnTo>
                  <a:lnTo>
                    <a:pt x="38176" y="251390"/>
                  </a:lnTo>
                  <a:lnTo>
                    <a:pt x="21866" y="292900"/>
                  </a:lnTo>
                  <a:lnTo>
                    <a:pt x="9892" y="336387"/>
                  </a:lnTo>
                  <a:lnTo>
                    <a:pt x="2516" y="381588"/>
                  </a:lnTo>
                  <a:lnTo>
                    <a:pt x="0" y="428243"/>
                  </a:lnTo>
                  <a:lnTo>
                    <a:pt x="2516" y="474899"/>
                  </a:lnTo>
                  <a:lnTo>
                    <a:pt x="9892" y="520100"/>
                  </a:lnTo>
                  <a:lnTo>
                    <a:pt x="21866" y="563587"/>
                  </a:lnTo>
                  <a:lnTo>
                    <a:pt x="38176" y="605097"/>
                  </a:lnTo>
                  <a:lnTo>
                    <a:pt x="58561" y="644369"/>
                  </a:lnTo>
                  <a:lnTo>
                    <a:pt x="82759" y="681142"/>
                  </a:lnTo>
                  <a:lnTo>
                    <a:pt x="110509" y="715154"/>
                  </a:lnTo>
                  <a:lnTo>
                    <a:pt x="141550" y="746144"/>
                  </a:lnTo>
                  <a:lnTo>
                    <a:pt x="175619" y="773850"/>
                  </a:lnTo>
                  <a:lnTo>
                    <a:pt x="212456" y="798011"/>
                  </a:lnTo>
                  <a:lnTo>
                    <a:pt x="251800" y="818365"/>
                  </a:lnTo>
                  <a:lnTo>
                    <a:pt x="293388" y="834652"/>
                  </a:lnTo>
                  <a:lnTo>
                    <a:pt x="336959" y="846608"/>
                  </a:lnTo>
                  <a:lnTo>
                    <a:pt x="382252" y="853974"/>
                  </a:lnTo>
                  <a:lnTo>
                    <a:pt x="429006" y="856488"/>
                  </a:lnTo>
                  <a:lnTo>
                    <a:pt x="475759" y="853974"/>
                  </a:lnTo>
                  <a:lnTo>
                    <a:pt x="521052" y="846608"/>
                  </a:lnTo>
                  <a:lnTo>
                    <a:pt x="564623" y="834652"/>
                  </a:lnTo>
                  <a:lnTo>
                    <a:pt x="606211" y="818365"/>
                  </a:lnTo>
                  <a:lnTo>
                    <a:pt x="645555" y="798011"/>
                  </a:lnTo>
                  <a:lnTo>
                    <a:pt x="682392" y="773850"/>
                  </a:lnTo>
                  <a:lnTo>
                    <a:pt x="716461" y="746144"/>
                  </a:lnTo>
                  <a:lnTo>
                    <a:pt x="747502" y="715154"/>
                  </a:lnTo>
                  <a:lnTo>
                    <a:pt x="775252" y="681142"/>
                  </a:lnTo>
                  <a:lnTo>
                    <a:pt x="799450" y="644369"/>
                  </a:lnTo>
                  <a:lnTo>
                    <a:pt x="819835" y="605097"/>
                  </a:lnTo>
                  <a:lnTo>
                    <a:pt x="836145" y="563587"/>
                  </a:lnTo>
                  <a:lnTo>
                    <a:pt x="848119" y="520100"/>
                  </a:lnTo>
                  <a:lnTo>
                    <a:pt x="855495" y="474899"/>
                  </a:lnTo>
                  <a:lnTo>
                    <a:pt x="858012" y="428243"/>
                  </a:lnTo>
                  <a:lnTo>
                    <a:pt x="855495" y="381588"/>
                  </a:lnTo>
                  <a:lnTo>
                    <a:pt x="848119" y="336387"/>
                  </a:lnTo>
                  <a:lnTo>
                    <a:pt x="836145" y="292900"/>
                  </a:lnTo>
                  <a:lnTo>
                    <a:pt x="819835" y="251390"/>
                  </a:lnTo>
                  <a:lnTo>
                    <a:pt x="799450" y="212118"/>
                  </a:lnTo>
                  <a:lnTo>
                    <a:pt x="775252" y="175345"/>
                  </a:lnTo>
                  <a:lnTo>
                    <a:pt x="747502" y="141333"/>
                  </a:lnTo>
                  <a:lnTo>
                    <a:pt x="716461" y="110343"/>
                  </a:lnTo>
                  <a:lnTo>
                    <a:pt x="682392" y="82637"/>
                  </a:lnTo>
                  <a:lnTo>
                    <a:pt x="645555" y="58476"/>
                  </a:lnTo>
                  <a:lnTo>
                    <a:pt x="606211" y="38122"/>
                  </a:lnTo>
                  <a:lnTo>
                    <a:pt x="564623" y="21835"/>
                  </a:lnTo>
                  <a:lnTo>
                    <a:pt x="521052" y="9879"/>
                  </a:lnTo>
                  <a:lnTo>
                    <a:pt x="475759" y="2513"/>
                  </a:lnTo>
                  <a:lnTo>
                    <a:pt x="4290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065007" y="1737360"/>
              <a:ext cx="858519" cy="856615"/>
            </a:xfrm>
            <a:custGeom>
              <a:avLst/>
              <a:gdLst/>
              <a:ahLst/>
              <a:cxnLst/>
              <a:rect l="l" t="t" r="r" b="b"/>
              <a:pathLst>
                <a:path w="858520" h="856614">
                  <a:moveTo>
                    <a:pt x="0" y="428243"/>
                  </a:moveTo>
                  <a:lnTo>
                    <a:pt x="2516" y="381588"/>
                  </a:lnTo>
                  <a:lnTo>
                    <a:pt x="9892" y="336387"/>
                  </a:lnTo>
                  <a:lnTo>
                    <a:pt x="21866" y="292900"/>
                  </a:lnTo>
                  <a:lnTo>
                    <a:pt x="38176" y="251390"/>
                  </a:lnTo>
                  <a:lnTo>
                    <a:pt x="58561" y="212118"/>
                  </a:lnTo>
                  <a:lnTo>
                    <a:pt x="82759" y="175345"/>
                  </a:lnTo>
                  <a:lnTo>
                    <a:pt x="110509" y="141333"/>
                  </a:lnTo>
                  <a:lnTo>
                    <a:pt x="141550" y="110343"/>
                  </a:lnTo>
                  <a:lnTo>
                    <a:pt x="175619" y="82637"/>
                  </a:lnTo>
                  <a:lnTo>
                    <a:pt x="212456" y="58476"/>
                  </a:lnTo>
                  <a:lnTo>
                    <a:pt x="251800" y="38122"/>
                  </a:lnTo>
                  <a:lnTo>
                    <a:pt x="293388" y="21835"/>
                  </a:lnTo>
                  <a:lnTo>
                    <a:pt x="336959" y="9879"/>
                  </a:lnTo>
                  <a:lnTo>
                    <a:pt x="382252" y="2513"/>
                  </a:lnTo>
                  <a:lnTo>
                    <a:pt x="429006" y="0"/>
                  </a:lnTo>
                  <a:lnTo>
                    <a:pt x="475759" y="2513"/>
                  </a:lnTo>
                  <a:lnTo>
                    <a:pt x="521052" y="9879"/>
                  </a:lnTo>
                  <a:lnTo>
                    <a:pt x="564623" y="21835"/>
                  </a:lnTo>
                  <a:lnTo>
                    <a:pt x="606211" y="38122"/>
                  </a:lnTo>
                  <a:lnTo>
                    <a:pt x="645555" y="58476"/>
                  </a:lnTo>
                  <a:lnTo>
                    <a:pt x="682392" y="82637"/>
                  </a:lnTo>
                  <a:lnTo>
                    <a:pt x="716461" y="110343"/>
                  </a:lnTo>
                  <a:lnTo>
                    <a:pt x="747502" y="141333"/>
                  </a:lnTo>
                  <a:lnTo>
                    <a:pt x="775252" y="175345"/>
                  </a:lnTo>
                  <a:lnTo>
                    <a:pt x="799450" y="212118"/>
                  </a:lnTo>
                  <a:lnTo>
                    <a:pt x="819835" y="251390"/>
                  </a:lnTo>
                  <a:lnTo>
                    <a:pt x="836145" y="292900"/>
                  </a:lnTo>
                  <a:lnTo>
                    <a:pt x="848119" y="336387"/>
                  </a:lnTo>
                  <a:lnTo>
                    <a:pt x="855495" y="381588"/>
                  </a:lnTo>
                  <a:lnTo>
                    <a:pt x="858012" y="428243"/>
                  </a:lnTo>
                  <a:lnTo>
                    <a:pt x="855495" y="474899"/>
                  </a:lnTo>
                  <a:lnTo>
                    <a:pt x="848119" y="520100"/>
                  </a:lnTo>
                  <a:lnTo>
                    <a:pt x="836145" y="563587"/>
                  </a:lnTo>
                  <a:lnTo>
                    <a:pt x="819835" y="605097"/>
                  </a:lnTo>
                  <a:lnTo>
                    <a:pt x="799450" y="644369"/>
                  </a:lnTo>
                  <a:lnTo>
                    <a:pt x="775252" y="681142"/>
                  </a:lnTo>
                  <a:lnTo>
                    <a:pt x="747502" y="715154"/>
                  </a:lnTo>
                  <a:lnTo>
                    <a:pt x="716461" y="746144"/>
                  </a:lnTo>
                  <a:lnTo>
                    <a:pt x="682392" y="773850"/>
                  </a:lnTo>
                  <a:lnTo>
                    <a:pt x="645555" y="798011"/>
                  </a:lnTo>
                  <a:lnTo>
                    <a:pt x="606211" y="818365"/>
                  </a:lnTo>
                  <a:lnTo>
                    <a:pt x="564623" y="834652"/>
                  </a:lnTo>
                  <a:lnTo>
                    <a:pt x="521052" y="846608"/>
                  </a:lnTo>
                  <a:lnTo>
                    <a:pt x="475759" y="853974"/>
                  </a:lnTo>
                  <a:lnTo>
                    <a:pt x="429006" y="856488"/>
                  </a:lnTo>
                  <a:lnTo>
                    <a:pt x="382252" y="853974"/>
                  </a:lnTo>
                  <a:lnTo>
                    <a:pt x="336959" y="846608"/>
                  </a:lnTo>
                  <a:lnTo>
                    <a:pt x="293388" y="834652"/>
                  </a:lnTo>
                  <a:lnTo>
                    <a:pt x="251800" y="818365"/>
                  </a:lnTo>
                  <a:lnTo>
                    <a:pt x="212456" y="798011"/>
                  </a:lnTo>
                  <a:lnTo>
                    <a:pt x="175619" y="773850"/>
                  </a:lnTo>
                  <a:lnTo>
                    <a:pt x="141550" y="746144"/>
                  </a:lnTo>
                  <a:lnTo>
                    <a:pt x="110509" y="715154"/>
                  </a:lnTo>
                  <a:lnTo>
                    <a:pt x="82759" y="681142"/>
                  </a:lnTo>
                  <a:lnTo>
                    <a:pt x="58561" y="644369"/>
                  </a:lnTo>
                  <a:lnTo>
                    <a:pt x="38176" y="605097"/>
                  </a:lnTo>
                  <a:lnTo>
                    <a:pt x="21866" y="563587"/>
                  </a:lnTo>
                  <a:lnTo>
                    <a:pt x="9892" y="520100"/>
                  </a:lnTo>
                  <a:lnTo>
                    <a:pt x="2516" y="474899"/>
                  </a:lnTo>
                  <a:lnTo>
                    <a:pt x="0" y="4282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8219947" y="1983739"/>
            <a:ext cx="549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FFFFFF"/>
                </a:solidFill>
                <a:latin typeface="Verdana"/>
                <a:cs typeface="Verdana"/>
              </a:rPr>
              <a:t>ehren-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0" name="object 20" descr=""/>
          <p:cNvSpPr txBox="1"/>
          <p:nvPr/>
        </p:nvSpPr>
        <p:spPr>
          <a:xfrm>
            <a:off x="8190992" y="2136139"/>
            <a:ext cx="60706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FFFFFF"/>
                </a:solidFill>
                <a:latin typeface="Verdana"/>
                <a:cs typeface="Verdana"/>
              </a:rPr>
              <a:t>amtlich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11302" y="585038"/>
            <a:ext cx="46926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Verortung</a:t>
            </a:r>
            <a:r>
              <a:rPr dirty="0" sz="2200" spc="-11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der</a:t>
            </a:r>
            <a:r>
              <a:rPr dirty="0" sz="2200" spc="-10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Jugendarbeit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im</a:t>
            </a:r>
            <a:r>
              <a:rPr dirty="0" sz="2200" spc="-6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Landkreises</a:t>
            </a:r>
            <a:r>
              <a:rPr dirty="0" sz="2200" spc="-6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Bad</a:t>
            </a:r>
            <a:r>
              <a:rPr dirty="0" sz="2200" spc="-4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Kissingen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585038"/>
            <a:ext cx="464820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26</a:t>
            </a:r>
            <a:r>
              <a:rPr dirty="0" sz="2200" spc="-8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Jugendverbände</a:t>
            </a:r>
            <a:r>
              <a:rPr dirty="0" sz="2200" spc="-7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25" b="1">
                <a:solidFill>
                  <a:srgbClr val="505454"/>
                </a:solidFill>
                <a:latin typeface="Verdana"/>
                <a:cs typeface="Verdana"/>
              </a:rPr>
              <a:t>mit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Ortsgruppen</a:t>
            </a:r>
            <a:r>
              <a:rPr dirty="0" sz="2200" spc="-10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im</a:t>
            </a:r>
            <a:r>
              <a:rPr dirty="0" sz="2200" spc="-9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Landkreis</a:t>
            </a:r>
            <a:r>
              <a:rPr dirty="0" sz="2200" spc="-9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25" b="1">
                <a:solidFill>
                  <a:srgbClr val="505454"/>
                </a:solidFill>
                <a:latin typeface="Verdana"/>
                <a:cs typeface="Verdana"/>
              </a:rPr>
              <a:t>KG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095" y="1458467"/>
            <a:ext cx="9156700" cy="2019300"/>
            <a:chOff x="-6095" y="1458467"/>
            <a:chExt cx="9156700" cy="2019300"/>
          </a:xfrm>
        </p:grpSpPr>
        <p:sp>
          <p:nvSpPr>
            <p:cNvPr id="4" name="object 4" descr=""/>
            <p:cNvSpPr/>
            <p:nvPr/>
          </p:nvSpPr>
          <p:spPr>
            <a:xfrm>
              <a:off x="0" y="1464563"/>
              <a:ext cx="9144000" cy="2007235"/>
            </a:xfrm>
            <a:custGeom>
              <a:avLst/>
              <a:gdLst/>
              <a:ahLst/>
              <a:cxnLst/>
              <a:rect l="l" t="t" r="r" b="b"/>
              <a:pathLst>
                <a:path w="9144000" h="2007235">
                  <a:moveTo>
                    <a:pt x="9144000" y="0"/>
                  </a:moveTo>
                  <a:lnTo>
                    <a:pt x="0" y="0"/>
                  </a:lnTo>
                  <a:lnTo>
                    <a:pt x="0" y="2007107"/>
                  </a:lnTo>
                  <a:lnTo>
                    <a:pt x="9144000" y="200710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EAE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464563"/>
              <a:ext cx="9144000" cy="2007235"/>
            </a:xfrm>
            <a:custGeom>
              <a:avLst/>
              <a:gdLst/>
              <a:ahLst/>
              <a:cxnLst/>
              <a:rect l="l" t="t" r="r" b="b"/>
              <a:pathLst>
                <a:path w="9144000" h="2007235">
                  <a:moveTo>
                    <a:pt x="0" y="2007107"/>
                  </a:moveTo>
                  <a:lnTo>
                    <a:pt x="9144000" y="200710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007107"/>
                  </a:lnTo>
                  <a:close/>
                </a:path>
              </a:pathLst>
            </a:custGeom>
            <a:ln w="12192">
              <a:solidFill>
                <a:srgbClr val="AEAE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112" y="1540763"/>
              <a:ext cx="556260" cy="56997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6539" y="1534667"/>
              <a:ext cx="662939" cy="5760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1480" y="1534667"/>
              <a:ext cx="582168" cy="5760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5756" y="1534667"/>
              <a:ext cx="772668" cy="5760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2056" y="1540763"/>
              <a:ext cx="640079" cy="56997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2172" y="1537715"/>
              <a:ext cx="909827" cy="5730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4904" y="2185415"/>
              <a:ext cx="1036319" cy="56540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2404" y="2191511"/>
              <a:ext cx="531876" cy="5593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808" y="1525523"/>
              <a:ext cx="1661160" cy="58521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0871" y="2188463"/>
              <a:ext cx="362712" cy="56235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7912" y="2191511"/>
              <a:ext cx="723900" cy="5593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52644" y="2180843"/>
              <a:ext cx="1135379" cy="56997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87083" y="2177795"/>
              <a:ext cx="1344167" cy="5730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904" y="2827019"/>
              <a:ext cx="548640" cy="55168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9080" y="2843783"/>
              <a:ext cx="495300" cy="53492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30311" y="2164079"/>
              <a:ext cx="550164" cy="58673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0223" y="2827019"/>
              <a:ext cx="1392936" cy="5516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29839" y="2839211"/>
              <a:ext cx="1453896" cy="53949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07480" y="2827019"/>
              <a:ext cx="530351" cy="55016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6648" y="1528571"/>
              <a:ext cx="554736" cy="58216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14856" y="2191511"/>
              <a:ext cx="1613916" cy="55930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51248" y="2831591"/>
              <a:ext cx="1770888" cy="547115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524244" y="1552955"/>
              <a:ext cx="847725" cy="558165"/>
            </a:xfrm>
            <a:custGeom>
              <a:avLst/>
              <a:gdLst/>
              <a:ahLst/>
              <a:cxnLst/>
              <a:rect l="l" t="t" r="r" b="b"/>
              <a:pathLst>
                <a:path w="847725" h="558164">
                  <a:moveTo>
                    <a:pt x="847344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847344" y="557784"/>
                  </a:lnTo>
                  <a:lnTo>
                    <a:pt x="847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79108" y="1575815"/>
              <a:ext cx="707135" cy="534924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321360" y="3600704"/>
            <a:ext cx="397827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Bayerische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Jungbauernschaft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Bayerische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Trachtenjugend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BDKJ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Bund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der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Deutschen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Katholischen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Bergwachtjugend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 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bsj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Bayerische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Sportjugend</a:t>
            </a:r>
            <a:r>
              <a:rPr dirty="0" sz="1200" spc="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im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BLSV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BSSJ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3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Bayerische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Schützenjugend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Chorjugend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im</a:t>
            </a:r>
            <a:r>
              <a:rPr dirty="0" sz="1200" spc="-3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Fränkischen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Sängerbund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DGB-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DJO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Deutsche</a:t>
            </a:r>
            <a:r>
              <a:rPr dirty="0" sz="1200" spc="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in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 Europa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DLRG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DPSG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Deutsche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Pfadfinderschaft</a:t>
            </a:r>
            <a:r>
              <a:rPr dirty="0" sz="1200" spc="3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Sankt</a:t>
            </a:r>
            <a:r>
              <a:rPr dirty="0" sz="1200" spc="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Georg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DWJ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3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Deutsche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Wanderjugend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EJ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Evangelische Jugend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in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 spc="-30">
                <a:solidFill>
                  <a:srgbClr val="505454"/>
                </a:solidFill>
                <a:latin typeface="Verdana"/>
                <a:cs typeface="Verdana"/>
              </a:rPr>
              <a:t>FEN-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Jugend,</a:t>
            </a:r>
            <a:r>
              <a:rPr dirty="0" sz="1200" spc="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Föderation</a:t>
            </a:r>
            <a:r>
              <a:rPr dirty="0" sz="1200" spc="-3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Europäischer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Narren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1" name="object 31" descr=""/>
          <p:cNvSpPr txBox="1"/>
          <p:nvPr/>
        </p:nvSpPr>
        <p:spPr>
          <a:xfrm>
            <a:off x="4498340" y="3591001"/>
            <a:ext cx="426720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Fischerjugend</a:t>
            </a:r>
            <a:r>
              <a:rPr dirty="0" sz="1200" spc="-4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im</a:t>
            </a:r>
            <a:r>
              <a:rPr dirty="0" sz="1200" spc="-4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Landesfischereiverband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FJF</a:t>
            </a:r>
            <a:r>
              <a:rPr dirty="0" sz="1200" spc="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Fastnacht-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r>
              <a:rPr dirty="0" sz="1200" spc="6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Franken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JBN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Jugendorganisation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Bund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Naturschutz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JDAV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des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Deutschen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Alpenvereins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JF –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Kreisjugendfeuerwehr</a:t>
            </a:r>
            <a:r>
              <a:rPr dirty="0" sz="1200" spc="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Bad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 Kissingen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JRK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Bayerisches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Jugendrotkreuz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inkl.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Wasserwacht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LGL</a:t>
            </a:r>
            <a:r>
              <a:rPr dirty="0" sz="1200" spc="-4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Bayerischer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Landesverband für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Gartenbau 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und</a:t>
            </a:r>
            <a:endParaRPr sz="1200">
              <a:latin typeface="Verdana"/>
              <a:cs typeface="Verdana"/>
            </a:endParaRPr>
          </a:p>
          <a:p>
            <a:pPr marL="184785">
              <a:lnSpc>
                <a:spcPct val="100000"/>
              </a:lnSpc>
            </a:pP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Landschaftspflege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Malteser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r>
              <a:rPr dirty="0" sz="1200" spc="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Musikinitiative</a:t>
            </a:r>
            <a:r>
              <a:rPr dirty="0" sz="1200" spc="-4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Hammelburg</a:t>
            </a:r>
            <a:endParaRPr sz="1200">
              <a:latin typeface="Verdana"/>
              <a:cs typeface="Verdana"/>
            </a:endParaRPr>
          </a:p>
          <a:p>
            <a:pPr marL="184785" marR="45910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NAJU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–</a:t>
            </a:r>
            <a:r>
              <a:rPr dirty="0" sz="1200" spc="-2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Naturschutzjugend</a:t>
            </a:r>
            <a:r>
              <a:rPr dirty="0" sz="1200" spc="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des</a:t>
            </a:r>
            <a:r>
              <a:rPr dirty="0" sz="1200" spc="-1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Landesbund</a:t>
            </a:r>
            <a:r>
              <a:rPr dirty="0" sz="1200" spc="-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505454"/>
                </a:solidFill>
                <a:latin typeface="Verdana"/>
                <a:cs typeface="Verdana"/>
              </a:rPr>
              <a:t>für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Vogelschutz</a:t>
            </a:r>
            <a:r>
              <a:rPr dirty="0" sz="1200" spc="-3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in</a:t>
            </a:r>
            <a:r>
              <a:rPr dirty="0" sz="1200" spc="-50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Nordbayerische</a:t>
            </a:r>
            <a:r>
              <a:rPr dirty="0" sz="1200" spc="-3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Bläserjugend</a:t>
            </a:r>
            <a:endParaRPr sz="12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1200" spc="-30">
                <a:solidFill>
                  <a:srgbClr val="505454"/>
                </a:solidFill>
                <a:latin typeface="Verdana"/>
                <a:cs typeface="Verdana"/>
              </a:rPr>
              <a:t>THW-</a:t>
            </a:r>
            <a:r>
              <a:rPr dirty="0" sz="1200">
                <a:solidFill>
                  <a:srgbClr val="505454"/>
                </a:solidFill>
                <a:latin typeface="Verdana"/>
                <a:cs typeface="Verdana"/>
              </a:rPr>
              <a:t>Jugend</a:t>
            </a:r>
            <a:r>
              <a:rPr dirty="0" sz="1200" spc="25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505454"/>
                </a:solidFill>
                <a:latin typeface="Verdana"/>
                <a:cs typeface="Verdana"/>
              </a:rPr>
              <a:t>Bayern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528" y="1092975"/>
            <a:ext cx="6917779" cy="426574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464808" y="192023"/>
            <a:ext cx="5727700" cy="840105"/>
          </a:xfrm>
          <a:custGeom>
            <a:avLst/>
            <a:gdLst/>
            <a:ahLst/>
            <a:cxnLst/>
            <a:rect l="l" t="t" r="r" b="b"/>
            <a:pathLst>
              <a:path w="5727700" h="840105">
                <a:moveTo>
                  <a:pt x="5727192" y="0"/>
                </a:moveTo>
                <a:lnTo>
                  <a:pt x="0" y="0"/>
                </a:lnTo>
                <a:lnTo>
                  <a:pt x="0" y="839724"/>
                </a:lnTo>
                <a:lnTo>
                  <a:pt x="5727192" y="839724"/>
                </a:lnTo>
                <a:lnTo>
                  <a:pt x="5727192" y="0"/>
                </a:lnTo>
                <a:close/>
              </a:path>
            </a:pathLst>
          </a:custGeom>
          <a:solidFill>
            <a:srgbClr val="4653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586855">
              <a:lnSpc>
                <a:spcPct val="100000"/>
              </a:lnSpc>
              <a:spcBef>
                <a:spcPts val="100"/>
              </a:spcBef>
            </a:pPr>
            <a:r>
              <a:rPr dirty="0"/>
              <a:t>Kreisjugendring</a:t>
            </a:r>
            <a:r>
              <a:rPr dirty="0" spc="-5"/>
              <a:t> </a:t>
            </a:r>
            <a:r>
              <a:rPr dirty="0" spc="-10"/>
              <a:t>Vollversammlung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926068" y="1964435"/>
            <a:ext cx="2940050" cy="2307590"/>
          </a:xfrm>
          <a:prstGeom prst="rect">
            <a:avLst/>
          </a:prstGeom>
          <a:solidFill>
            <a:srgbClr val="465377">
              <a:alpha val="50195"/>
            </a:srgbClr>
          </a:solidFill>
        </p:spPr>
        <p:txBody>
          <a:bodyPr wrap="square" lIns="0" tIns="43815" rIns="0" bIns="0" rtlCol="0" vert="horz">
            <a:spAutoFit/>
          </a:bodyPr>
          <a:lstStyle/>
          <a:p>
            <a:pPr algn="just" marL="92710" marR="81915">
              <a:lnSpc>
                <a:spcPct val="100000"/>
              </a:lnSpc>
              <a:spcBef>
                <a:spcPts val="345"/>
              </a:spcBef>
              <a:tabLst>
                <a:tab pos="1236980" algn="l"/>
                <a:tab pos="2654935" algn="l"/>
              </a:tabLst>
            </a:pPr>
            <a:r>
              <a:rPr dirty="0" sz="1200">
                <a:latin typeface="Verdana"/>
                <a:cs typeface="Verdana"/>
              </a:rPr>
              <a:t>Der</a:t>
            </a:r>
            <a:r>
              <a:rPr dirty="0" sz="1200" spc="2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Kreisjugendring</a:t>
            </a:r>
            <a:r>
              <a:rPr dirty="0" sz="1200" spc="22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Bad</a:t>
            </a:r>
            <a:r>
              <a:rPr dirty="0" sz="1200" spc="25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Kissingen </a:t>
            </a:r>
            <a:r>
              <a:rPr dirty="0" sz="1200">
                <a:latin typeface="Verdana"/>
                <a:cs typeface="Verdana"/>
              </a:rPr>
              <a:t>ist</a:t>
            </a:r>
            <a:r>
              <a:rPr dirty="0" sz="1200" spc="27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die</a:t>
            </a:r>
            <a:r>
              <a:rPr dirty="0" sz="1200" spc="265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Arbeitsgemeinschaft</a:t>
            </a:r>
            <a:r>
              <a:rPr dirty="0" sz="1200" spc="275">
                <a:latin typeface="Verdana"/>
                <a:cs typeface="Verdana"/>
              </a:rPr>
              <a:t>  </a:t>
            </a:r>
            <a:r>
              <a:rPr dirty="0" sz="1200" spc="-25">
                <a:latin typeface="Verdana"/>
                <a:cs typeface="Verdana"/>
              </a:rPr>
              <a:t>der </a:t>
            </a:r>
            <a:r>
              <a:rPr dirty="0" sz="1200">
                <a:latin typeface="Verdana"/>
                <a:cs typeface="Verdana"/>
              </a:rPr>
              <a:t>Jugendverbände</a:t>
            </a:r>
            <a:r>
              <a:rPr dirty="0" sz="1200" spc="215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des</a:t>
            </a:r>
            <a:r>
              <a:rPr dirty="0" sz="1200" spc="210">
                <a:latin typeface="Verdana"/>
                <a:cs typeface="Verdana"/>
              </a:rPr>
              <a:t>  </a:t>
            </a:r>
            <a:r>
              <a:rPr dirty="0" sz="1200" spc="-10">
                <a:latin typeface="Verdana"/>
                <a:cs typeface="Verdana"/>
              </a:rPr>
              <a:t>Landkreises </a:t>
            </a:r>
            <a:r>
              <a:rPr dirty="0" sz="1200">
                <a:latin typeface="Verdana"/>
                <a:cs typeface="Verdana"/>
              </a:rPr>
              <a:t>Bad</a:t>
            </a:r>
            <a:r>
              <a:rPr dirty="0" sz="1200" spc="315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Kissingen.</a:t>
            </a:r>
            <a:r>
              <a:rPr dirty="0" sz="1200" spc="32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Er</a:t>
            </a:r>
            <a:r>
              <a:rPr dirty="0" sz="1200" spc="32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vertritt</a:t>
            </a:r>
            <a:r>
              <a:rPr dirty="0" sz="1200" spc="320">
                <a:latin typeface="Verdana"/>
                <a:cs typeface="Verdana"/>
              </a:rPr>
              <a:t>  </a:t>
            </a:r>
            <a:r>
              <a:rPr dirty="0" sz="1200" spc="-25">
                <a:latin typeface="Verdana"/>
                <a:cs typeface="Verdana"/>
              </a:rPr>
              <a:t>die </a:t>
            </a:r>
            <a:r>
              <a:rPr dirty="0" sz="1200">
                <a:latin typeface="Verdana"/>
                <a:cs typeface="Verdana"/>
              </a:rPr>
              <a:t>Anliegen</a:t>
            </a:r>
            <a:r>
              <a:rPr dirty="0" sz="1200" spc="204">
                <a:latin typeface="Verdana"/>
                <a:cs typeface="Verdana"/>
              </a:rPr>
              <a:t>   </a:t>
            </a:r>
            <a:r>
              <a:rPr dirty="0" sz="1200">
                <a:latin typeface="Verdana"/>
                <a:cs typeface="Verdana"/>
              </a:rPr>
              <a:t>und</a:t>
            </a:r>
            <a:r>
              <a:rPr dirty="0" sz="1200" spc="200">
                <a:latin typeface="Verdana"/>
                <a:cs typeface="Verdana"/>
              </a:rPr>
              <a:t>   </a:t>
            </a:r>
            <a:r>
              <a:rPr dirty="0" sz="1200">
                <a:latin typeface="Verdana"/>
                <a:cs typeface="Verdana"/>
              </a:rPr>
              <a:t>Interessen</a:t>
            </a:r>
            <a:r>
              <a:rPr dirty="0" sz="1200" spc="200">
                <a:latin typeface="Verdana"/>
                <a:cs typeface="Verdana"/>
              </a:rPr>
              <a:t>   </a:t>
            </a:r>
            <a:r>
              <a:rPr dirty="0" sz="1200" spc="-25">
                <a:latin typeface="Verdana"/>
                <a:cs typeface="Verdana"/>
              </a:rPr>
              <a:t>von </a:t>
            </a:r>
            <a:r>
              <a:rPr dirty="0" sz="1200" spc="-10">
                <a:latin typeface="Verdana"/>
                <a:cs typeface="Verdana"/>
              </a:rPr>
              <a:t>aktuell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-10">
                <a:latin typeface="Verdana"/>
                <a:cs typeface="Verdana"/>
              </a:rPr>
              <a:t>insgesamt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-25">
                <a:latin typeface="Verdana"/>
                <a:cs typeface="Verdana"/>
              </a:rPr>
              <a:t>23 </a:t>
            </a:r>
            <a:r>
              <a:rPr dirty="0" sz="1200">
                <a:latin typeface="Verdana"/>
                <a:cs typeface="Verdana"/>
              </a:rPr>
              <a:t>Jugendorganisationen</a:t>
            </a:r>
            <a:r>
              <a:rPr dirty="0" sz="1200" spc="480">
                <a:latin typeface="Verdana"/>
                <a:cs typeface="Verdana"/>
              </a:rPr>
              <a:t>  </a:t>
            </a:r>
            <a:r>
              <a:rPr dirty="0" sz="1200">
                <a:latin typeface="Verdana"/>
                <a:cs typeface="Verdana"/>
              </a:rPr>
              <a:t>und</a:t>
            </a:r>
            <a:r>
              <a:rPr dirty="0" sz="1200" spc="470">
                <a:latin typeface="Verdana"/>
                <a:cs typeface="Verdana"/>
              </a:rPr>
              <a:t>  </a:t>
            </a:r>
            <a:r>
              <a:rPr dirty="0" sz="1200" spc="-10">
                <a:latin typeface="Verdana"/>
                <a:cs typeface="Verdana"/>
              </a:rPr>
              <a:t>aller </a:t>
            </a:r>
            <a:r>
              <a:rPr dirty="0" sz="1200">
                <a:latin typeface="Verdana"/>
                <a:cs typeface="Verdana"/>
              </a:rPr>
              <a:t>jungen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Menschen im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Landkreis.</a:t>
            </a:r>
            <a:endParaRPr sz="1200">
              <a:latin typeface="Verdana"/>
              <a:cs typeface="Verdana"/>
            </a:endParaRPr>
          </a:p>
          <a:p>
            <a:pPr algn="just" marL="92710" marR="8255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1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der</a:t>
            </a:r>
            <a:r>
              <a:rPr dirty="0" sz="1200" spc="1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Grafik</a:t>
            </a:r>
            <a:r>
              <a:rPr dirty="0" sz="1200" spc="18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werden</a:t>
            </a:r>
            <a:r>
              <a:rPr dirty="0" sz="1200" spc="1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die</a:t>
            </a:r>
            <a:r>
              <a:rPr dirty="0" sz="1200" spc="1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aktuellen </a:t>
            </a:r>
            <a:r>
              <a:rPr dirty="0" sz="1200">
                <a:latin typeface="Verdana"/>
                <a:cs typeface="Verdana"/>
              </a:rPr>
              <a:t>Mitgliedsverbände</a:t>
            </a:r>
            <a:r>
              <a:rPr dirty="0" sz="1200" spc="459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jeweils</a:t>
            </a:r>
            <a:r>
              <a:rPr dirty="0" sz="1200" spc="4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mit</a:t>
            </a:r>
            <a:r>
              <a:rPr dirty="0" sz="1200" spc="45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der </a:t>
            </a:r>
            <a:r>
              <a:rPr dirty="0" sz="1200">
                <a:latin typeface="Verdana"/>
                <a:cs typeface="Verdana"/>
              </a:rPr>
              <a:t>Anzahl</a:t>
            </a:r>
            <a:r>
              <a:rPr dirty="0" sz="1200" spc="8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ihrer</a:t>
            </a:r>
            <a:r>
              <a:rPr dirty="0" sz="1200" spc="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Delegiertenstimmen</a:t>
            </a:r>
            <a:r>
              <a:rPr dirty="0" sz="1200" spc="9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in </a:t>
            </a:r>
            <a:r>
              <a:rPr dirty="0" sz="1200">
                <a:latin typeface="Verdana"/>
                <a:cs typeface="Verdana"/>
              </a:rPr>
              <a:t>der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Vollversammlung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dargestellt.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345423" y="1146047"/>
            <a:ext cx="3846829" cy="449580"/>
          </a:xfrm>
          <a:custGeom>
            <a:avLst/>
            <a:gdLst/>
            <a:ahLst/>
            <a:cxnLst/>
            <a:rect l="l" t="t" r="r" b="b"/>
            <a:pathLst>
              <a:path w="3846829" h="449580">
                <a:moveTo>
                  <a:pt x="3846576" y="0"/>
                </a:moveTo>
                <a:lnTo>
                  <a:pt x="0" y="0"/>
                </a:lnTo>
                <a:lnTo>
                  <a:pt x="0" y="449579"/>
                </a:lnTo>
                <a:lnTo>
                  <a:pt x="3846576" y="449579"/>
                </a:lnTo>
                <a:lnTo>
                  <a:pt x="3846576" y="0"/>
                </a:lnTo>
                <a:close/>
              </a:path>
            </a:pathLst>
          </a:custGeom>
          <a:solidFill>
            <a:srgbClr val="F79546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339453" y="1189736"/>
            <a:ext cx="186308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465377"/>
                </a:solidFill>
                <a:latin typeface="Verdana"/>
                <a:cs typeface="Verdana"/>
              </a:rPr>
              <a:t>die</a:t>
            </a:r>
            <a:r>
              <a:rPr dirty="0" sz="2200" spc="-30">
                <a:solidFill>
                  <a:srgbClr val="465377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465377"/>
                </a:solidFill>
                <a:latin typeface="Verdana"/>
                <a:cs typeface="Verdana"/>
              </a:rPr>
              <a:t>Verbände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332359"/>
            <a:ext cx="562864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Aufgaben</a:t>
            </a:r>
            <a:r>
              <a:rPr dirty="0" sz="2200" spc="-14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Kommunale</a:t>
            </a:r>
            <a:r>
              <a:rPr dirty="0" sz="2200" spc="-15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Jugendarbeit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02742" y="765428"/>
            <a:ext cx="7879715" cy="523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Beratung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Fördermöglichkeiten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Offene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Jugendräume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Gemeindliche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Jugendarbeit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Vereine/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Jugendgruppen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Beteiligung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jungen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Menschen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Rechtliche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Fragen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uvm.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Förderung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der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Jugendarbeit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Verwaltung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Jugendzeltplätzen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Landkreis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Ausbildung/Seminar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für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Ehrenamtliche in der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Jugendarbeit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Fahrtenkatalog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Infobroschüre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für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Jugendarbeit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„J-Info“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uvm.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Calibri"/>
                <a:cs typeface="Calibri"/>
              </a:rPr>
              <a:t>Angebote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KIKIBU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Kissinger</a:t>
            </a:r>
            <a:r>
              <a:rPr dirty="0" sz="1800" spc="-10">
                <a:latin typeface="Calibri"/>
                <a:cs typeface="Calibri"/>
              </a:rPr>
              <a:t> Kinderbus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Freizeiten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für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Kinder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Jugendliche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Projekte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für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wechselnde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Zielgruppen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Sportförderung: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Finanzielle Förderung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Sportvereine,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Sportlerehrung,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Sportbeirat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332359"/>
            <a:ext cx="81057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Aufgaben</a:t>
            </a:r>
            <a:r>
              <a:rPr dirty="0" sz="2200" spc="-12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Kommunale</a:t>
            </a:r>
            <a:r>
              <a:rPr dirty="0" sz="2200" spc="-12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Jugendarbeit</a:t>
            </a:r>
            <a:r>
              <a:rPr dirty="0" sz="2200" spc="-10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-</a:t>
            </a:r>
            <a:r>
              <a:rPr dirty="0" sz="2200" spc="-140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Jugendschutz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02742" y="892809"/>
            <a:ext cx="7237730" cy="469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Beratung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&amp;</a:t>
            </a:r>
            <a:r>
              <a:rPr dirty="0" sz="1800" spc="3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Information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zu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allen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Themen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rund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um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Prävention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Jugendschutz,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Jugendmedienschutz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Jugendarbeitsschutz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Sucht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Gewalt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Veranstaltungen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und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Vorträge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zu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Themen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rund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um</a:t>
            </a:r>
            <a:r>
              <a:rPr dirty="0" sz="1800" spc="-10" b="1">
                <a:latin typeface="Calibri"/>
                <a:cs typeface="Calibri"/>
              </a:rPr>
              <a:t> Prävention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Für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Fachkräfte,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Gewerbetreibende,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Vereine,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Schüler:innen und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Ehrenamtliche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Projekte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z.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ALKO-</a:t>
            </a:r>
            <a:r>
              <a:rPr dirty="0" sz="1800">
                <a:latin typeface="Calibri"/>
                <a:cs typeface="Calibri"/>
              </a:rPr>
              <a:t>STOP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„Deine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Freizeit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ohne</a:t>
            </a:r>
            <a:r>
              <a:rPr dirty="0" sz="1800" spc="-10">
                <a:latin typeface="Calibri"/>
                <a:cs typeface="Calibri"/>
              </a:rPr>
              <a:t> Drogen“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Saftmobil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Verleih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einer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mobilen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„Saftbar“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zur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Alkoholprävention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AK </a:t>
            </a:r>
            <a:r>
              <a:rPr dirty="0" sz="1800" spc="-10" b="1">
                <a:latin typeface="Calibri"/>
                <a:cs typeface="Calibri"/>
              </a:rPr>
              <a:t>Prävention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www.arbeitskreis-</a:t>
            </a:r>
            <a:r>
              <a:rPr dirty="0" sz="1800">
                <a:latin typeface="Calibri"/>
                <a:cs typeface="Calibri"/>
              </a:rPr>
              <a:t>praevention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.de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02" y="332359"/>
            <a:ext cx="412877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505454"/>
                </a:solidFill>
                <a:latin typeface="Verdana"/>
                <a:cs typeface="Verdana"/>
              </a:rPr>
              <a:t>Aufgaben</a:t>
            </a:r>
            <a:r>
              <a:rPr dirty="0" sz="2200" spc="-135" b="1">
                <a:solidFill>
                  <a:srgbClr val="505454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505454"/>
                </a:solidFill>
                <a:latin typeface="Verdana"/>
                <a:cs typeface="Verdana"/>
              </a:rPr>
              <a:t>Kreisjugendring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02742" y="765428"/>
            <a:ext cx="7553959" cy="545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Beratung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Fördermöglichkeiten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Alle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Themen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Belange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Verbandliche </a:t>
            </a:r>
            <a:r>
              <a:rPr dirty="0" sz="1800" spc="-10">
                <a:latin typeface="Calibri"/>
                <a:cs typeface="Calibri"/>
              </a:rPr>
              <a:t>Jugendarbeit</a:t>
            </a:r>
            <a:endParaRPr sz="1800">
              <a:latin typeface="Calibri"/>
              <a:cs typeface="Calibri"/>
            </a:endParaRPr>
          </a:p>
          <a:p>
            <a:pPr marL="12700" marR="80645">
              <a:lnSpc>
                <a:spcPts val="3420"/>
              </a:lnSpc>
              <a:spcBef>
                <a:spcPts val="265"/>
              </a:spcBef>
            </a:pPr>
            <a:r>
              <a:rPr dirty="0" sz="1800" spc="-10" b="1">
                <a:latin typeface="Calibri"/>
                <a:cs typeface="Calibri"/>
              </a:rPr>
              <a:t>Interessenvertretung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Jugendarbeit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auf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politischer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verbandlicher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Ebene Förderung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1835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Zuschüsse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Juleica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Jugendleiter:innen-Preis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b="1">
                <a:latin typeface="Calibri"/>
                <a:cs typeface="Calibri"/>
              </a:rPr>
              <a:t>Ausbildung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&amp;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Qualifizierung/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Fortbildung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für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Ehrenamtliche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 der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Jugendarbeit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Seminare/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Workshops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Jugendleiter:innenausbildung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 b="1">
                <a:latin typeface="Calibri"/>
                <a:cs typeface="Calibri"/>
              </a:rPr>
              <a:t>Materialverleih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Hüpfburgen/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Spielmobil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Kleinbusse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Küchenzelte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Uvm.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dirty="0" sz="1800" spc="-10" b="1">
                <a:latin typeface="Calibri"/>
                <a:cs typeface="Calibri"/>
              </a:rPr>
              <a:t>Internationaler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Jugendaustausch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Mueller Melanie</dc:creator>
  <dc:title>PowerPoint-Präsentation</dc:title>
  <dcterms:created xsi:type="dcterms:W3CDTF">2022-04-20T07:50:43Z</dcterms:created>
  <dcterms:modified xsi:type="dcterms:W3CDTF">2022-04-20T07:50:43Z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2022-04-20T00:00:00Z</vt:filetime>
  </property>
</Properties>
</file>