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79" r:id="rId3"/>
    <p:sldId id="434" r:id="rId4"/>
    <p:sldId id="435" r:id="rId5"/>
    <p:sldId id="436" r:id="rId6"/>
    <p:sldId id="437" r:id="rId7"/>
    <p:sldId id="438" r:id="rId8"/>
    <p:sldId id="439" r:id="rId9"/>
    <p:sldId id="440" r:id="rId10"/>
    <p:sldId id="441" r:id="rId11"/>
    <p:sldId id="442" r:id="rId12"/>
    <p:sldId id="443" r:id="rId13"/>
    <p:sldId id="280" r:id="rId14"/>
    <p:sldId id="281" r:id="rId15"/>
    <p:sldId id="312" r:id="rId16"/>
    <p:sldId id="420" r:id="rId17"/>
    <p:sldId id="321" r:id="rId18"/>
    <p:sldId id="330" r:id="rId19"/>
    <p:sldId id="329" r:id="rId20"/>
    <p:sldId id="336" r:id="rId21"/>
    <p:sldId id="342" r:id="rId22"/>
    <p:sldId id="345" r:id="rId23"/>
    <p:sldId id="354" r:id="rId24"/>
    <p:sldId id="356" r:id="rId25"/>
    <p:sldId id="357" r:id="rId26"/>
    <p:sldId id="362" r:id="rId27"/>
    <p:sldId id="364" r:id="rId28"/>
    <p:sldId id="422" r:id="rId29"/>
    <p:sldId id="430" r:id="rId30"/>
    <p:sldId id="393" r:id="rId31"/>
    <p:sldId id="397" r:id="rId32"/>
    <p:sldId id="429" r:id="rId33"/>
    <p:sldId id="444" r:id="rId34"/>
    <p:sldId id="413" r:id="rId35"/>
    <p:sldId id="405" r:id="rId36"/>
    <p:sldId id="432" r:id="rId37"/>
    <p:sldId id="433" r:id="rId38"/>
    <p:sldId id="406" r:id="rId39"/>
    <p:sldId id="428" r:id="rId40"/>
    <p:sldId id="310" r:id="rId41"/>
  </p:sldIdLst>
  <p:sldSz cx="10085388" cy="7562850"/>
  <p:notesSz cx="6858000" cy="9144000"/>
  <p:defaultTextStyle>
    <a:defPPr>
      <a:defRPr lang="de-DE"/>
    </a:defPPr>
    <a:lvl1pPr marL="0" algn="l" defTabSz="1008400" rtl="0" eaLnBrk="1" latinLnBrk="0" hangingPunct="1">
      <a:defRPr sz="2000" kern="1200">
        <a:solidFill>
          <a:schemeClr val="tx1"/>
        </a:solidFill>
        <a:latin typeface="+mn-lt"/>
        <a:ea typeface="+mn-ea"/>
        <a:cs typeface="+mn-cs"/>
      </a:defRPr>
    </a:lvl1pPr>
    <a:lvl2pPr marL="504200" algn="l" defTabSz="1008400" rtl="0" eaLnBrk="1" latinLnBrk="0" hangingPunct="1">
      <a:defRPr sz="2000" kern="1200">
        <a:solidFill>
          <a:schemeClr val="tx1"/>
        </a:solidFill>
        <a:latin typeface="+mn-lt"/>
        <a:ea typeface="+mn-ea"/>
        <a:cs typeface="+mn-cs"/>
      </a:defRPr>
    </a:lvl2pPr>
    <a:lvl3pPr marL="1008400" algn="l" defTabSz="1008400" rtl="0" eaLnBrk="1" latinLnBrk="0" hangingPunct="1">
      <a:defRPr sz="2000" kern="1200">
        <a:solidFill>
          <a:schemeClr val="tx1"/>
        </a:solidFill>
        <a:latin typeface="+mn-lt"/>
        <a:ea typeface="+mn-ea"/>
        <a:cs typeface="+mn-cs"/>
      </a:defRPr>
    </a:lvl3pPr>
    <a:lvl4pPr marL="1512600" algn="l" defTabSz="1008400" rtl="0" eaLnBrk="1" latinLnBrk="0" hangingPunct="1">
      <a:defRPr sz="2000" kern="1200">
        <a:solidFill>
          <a:schemeClr val="tx1"/>
        </a:solidFill>
        <a:latin typeface="+mn-lt"/>
        <a:ea typeface="+mn-ea"/>
        <a:cs typeface="+mn-cs"/>
      </a:defRPr>
    </a:lvl4pPr>
    <a:lvl5pPr marL="2016801" algn="l" defTabSz="1008400" rtl="0" eaLnBrk="1" latinLnBrk="0" hangingPunct="1">
      <a:defRPr sz="2000" kern="1200">
        <a:solidFill>
          <a:schemeClr val="tx1"/>
        </a:solidFill>
        <a:latin typeface="+mn-lt"/>
        <a:ea typeface="+mn-ea"/>
        <a:cs typeface="+mn-cs"/>
      </a:defRPr>
    </a:lvl5pPr>
    <a:lvl6pPr marL="2521001" algn="l" defTabSz="1008400" rtl="0" eaLnBrk="1" latinLnBrk="0" hangingPunct="1">
      <a:defRPr sz="2000" kern="1200">
        <a:solidFill>
          <a:schemeClr val="tx1"/>
        </a:solidFill>
        <a:latin typeface="+mn-lt"/>
        <a:ea typeface="+mn-ea"/>
        <a:cs typeface="+mn-cs"/>
      </a:defRPr>
    </a:lvl6pPr>
    <a:lvl7pPr marL="3025201" algn="l" defTabSz="1008400" rtl="0" eaLnBrk="1" latinLnBrk="0" hangingPunct="1">
      <a:defRPr sz="2000" kern="1200">
        <a:solidFill>
          <a:schemeClr val="tx1"/>
        </a:solidFill>
        <a:latin typeface="+mn-lt"/>
        <a:ea typeface="+mn-ea"/>
        <a:cs typeface="+mn-cs"/>
      </a:defRPr>
    </a:lvl7pPr>
    <a:lvl8pPr marL="3529401" algn="l" defTabSz="1008400" rtl="0" eaLnBrk="1" latinLnBrk="0" hangingPunct="1">
      <a:defRPr sz="2000" kern="1200">
        <a:solidFill>
          <a:schemeClr val="tx1"/>
        </a:solidFill>
        <a:latin typeface="+mn-lt"/>
        <a:ea typeface="+mn-ea"/>
        <a:cs typeface="+mn-cs"/>
      </a:defRPr>
    </a:lvl8pPr>
    <a:lvl9pPr marL="4033601" algn="l" defTabSz="1008400"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17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oigts-Rhetz von Friederike" initials="VvF" lastIdx="1" clrIdx="0"/>
  <p:cmAuthor id="2" name="Reiter Daniel" initials="RD" lastIdx="1" clrIdx="1">
    <p:extLst>
      <p:ext uri="{19B8F6BF-5375-455C-9EA6-DF929625EA0E}">
        <p15:presenceInfo xmlns:p15="http://schemas.microsoft.com/office/powerpoint/2012/main" userId="S-1-5-21-2744578077-220928434-4178397291-41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6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764" autoAdjust="0"/>
    <p:restoredTop sz="67219" autoAdjust="0"/>
  </p:normalViewPr>
  <p:slideViewPr>
    <p:cSldViewPr>
      <p:cViewPr varScale="1">
        <p:scale>
          <a:sx n="77" d="100"/>
          <a:sy n="77" d="100"/>
        </p:scale>
        <p:origin x="1866" y="102"/>
      </p:cViewPr>
      <p:guideLst>
        <p:guide orient="horz" pos="2382"/>
        <p:guide pos="317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iter Daniel" userId="d1c07fc2-5007-4766-8fe6-03b4d1d236e6" providerId="ADAL" clId="{56D1BA0D-13D5-3F48-92F9-E61D98A9A8B2}"/>
    <pc:docChg chg="undo custSel addSld delSld modSld">
      <pc:chgData name="Reiter Daniel" userId="d1c07fc2-5007-4766-8fe6-03b4d1d236e6" providerId="ADAL" clId="{56D1BA0D-13D5-3F48-92F9-E61D98A9A8B2}" dt="2022-03-17T08:40:41.099" v="2607" actId="20577"/>
      <pc:docMkLst>
        <pc:docMk/>
      </pc:docMkLst>
      <pc:sldChg chg="add">
        <pc:chgData name="Reiter Daniel" userId="d1c07fc2-5007-4766-8fe6-03b4d1d236e6" providerId="ADAL" clId="{56D1BA0D-13D5-3F48-92F9-E61D98A9A8B2}" dt="2022-03-17T08:39:23" v="2540"/>
        <pc:sldMkLst>
          <pc:docMk/>
          <pc:sldMk cId="946351062" sldId="280"/>
        </pc:sldMkLst>
      </pc:sldChg>
      <pc:sldChg chg="add">
        <pc:chgData name="Reiter Daniel" userId="d1c07fc2-5007-4766-8fe6-03b4d1d236e6" providerId="ADAL" clId="{56D1BA0D-13D5-3F48-92F9-E61D98A9A8B2}" dt="2022-03-17T08:39:23" v="2540"/>
        <pc:sldMkLst>
          <pc:docMk/>
          <pc:sldMk cId="1305941250" sldId="281"/>
        </pc:sldMkLst>
      </pc:sldChg>
      <pc:sldChg chg="add del">
        <pc:chgData name="Reiter Daniel" userId="d1c07fc2-5007-4766-8fe6-03b4d1d236e6" providerId="ADAL" clId="{56D1BA0D-13D5-3F48-92F9-E61D98A9A8B2}" dt="2022-03-17T08:39:36.569" v="2541" actId="2696"/>
        <pc:sldMkLst>
          <pc:docMk/>
          <pc:sldMk cId="1386245284" sldId="302"/>
        </pc:sldMkLst>
      </pc:sldChg>
      <pc:sldChg chg="add del">
        <pc:chgData name="Reiter Daniel" userId="d1c07fc2-5007-4766-8fe6-03b4d1d236e6" providerId="ADAL" clId="{56D1BA0D-13D5-3F48-92F9-E61D98A9A8B2}" dt="2022-03-17T08:39:36.569" v="2541" actId="2696"/>
        <pc:sldMkLst>
          <pc:docMk/>
          <pc:sldMk cId="1703547797" sldId="303"/>
        </pc:sldMkLst>
      </pc:sldChg>
      <pc:sldChg chg="add del">
        <pc:chgData name="Reiter Daniel" userId="d1c07fc2-5007-4766-8fe6-03b4d1d236e6" providerId="ADAL" clId="{56D1BA0D-13D5-3F48-92F9-E61D98A9A8B2}" dt="2022-03-17T08:39:36.569" v="2541" actId="2696"/>
        <pc:sldMkLst>
          <pc:docMk/>
          <pc:sldMk cId="3939071807" sldId="304"/>
        </pc:sldMkLst>
      </pc:sldChg>
      <pc:sldChg chg="add del">
        <pc:chgData name="Reiter Daniel" userId="d1c07fc2-5007-4766-8fe6-03b4d1d236e6" providerId="ADAL" clId="{56D1BA0D-13D5-3F48-92F9-E61D98A9A8B2}" dt="2022-03-17T08:39:36.569" v="2541" actId="2696"/>
        <pc:sldMkLst>
          <pc:docMk/>
          <pc:sldMk cId="316529566" sldId="305"/>
        </pc:sldMkLst>
      </pc:sldChg>
      <pc:sldChg chg="add del">
        <pc:chgData name="Reiter Daniel" userId="d1c07fc2-5007-4766-8fe6-03b4d1d236e6" providerId="ADAL" clId="{56D1BA0D-13D5-3F48-92F9-E61D98A9A8B2}" dt="2022-03-17T08:39:36.569" v="2541" actId="2696"/>
        <pc:sldMkLst>
          <pc:docMk/>
          <pc:sldMk cId="3565492200" sldId="306"/>
        </pc:sldMkLst>
      </pc:sldChg>
      <pc:sldChg chg="add del">
        <pc:chgData name="Reiter Daniel" userId="d1c07fc2-5007-4766-8fe6-03b4d1d236e6" providerId="ADAL" clId="{56D1BA0D-13D5-3F48-92F9-E61D98A9A8B2}" dt="2022-03-17T08:39:36.569" v="2541" actId="2696"/>
        <pc:sldMkLst>
          <pc:docMk/>
          <pc:sldMk cId="402698798" sldId="307"/>
        </pc:sldMkLst>
      </pc:sldChg>
      <pc:sldChg chg="add del">
        <pc:chgData name="Reiter Daniel" userId="d1c07fc2-5007-4766-8fe6-03b4d1d236e6" providerId="ADAL" clId="{56D1BA0D-13D5-3F48-92F9-E61D98A9A8B2}" dt="2022-03-17T08:39:36.569" v="2541" actId="2696"/>
        <pc:sldMkLst>
          <pc:docMk/>
          <pc:sldMk cId="2726210721" sldId="308"/>
        </pc:sldMkLst>
      </pc:sldChg>
      <pc:sldChg chg="add del">
        <pc:chgData name="Reiter Daniel" userId="d1c07fc2-5007-4766-8fe6-03b4d1d236e6" providerId="ADAL" clId="{56D1BA0D-13D5-3F48-92F9-E61D98A9A8B2}" dt="2022-03-17T08:39:36.569" v="2541" actId="2696"/>
        <pc:sldMkLst>
          <pc:docMk/>
          <pc:sldMk cId="2035898546" sldId="309"/>
        </pc:sldMkLst>
      </pc:sldChg>
      <pc:sldChg chg="modSp add del mod">
        <pc:chgData name="Reiter Daniel" userId="d1c07fc2-5007-4766-8fe6-03b4d1d236e6" providerId="ADAL" clId="{56D1BA0D-13D5-3F48-92F9-E61D98A9A8B2}" dt="2022-02-07T14:09:38.615" v="1011"/>
        <pc:sldMkLst>
          <pc:docMk/>
          <pc:sldMk cId="3519856754" sldId="310"/>
        </pc:sldMkLst>
        <pc:spChg chg="mod">
          <ac:chgData name="Reiter Daniel" userId="d1c07fc2-5007-4766-8fe6-03b4d1d236e6" providerId="ADAL" clId="{56D1BA0D-13D5-3F48-92F9-E61D98A9A8B2}" dt="2022-02-06T14:37:06.836" v="663"/>
          <ac:spMkLst>
            <pc:docMk/>
            <pc:sldMk cId="3519856754" sldId="310"/>
            <ac:spMk id="3" creationId="{00000000-0000-0000-0000-000000000000}"/>
          </ac:spMkLst>
        </pc:spChg>
      </pc:sldChg>
      <pc:sldChg chg="add del">
        <pc:chgData name="Reiter Daniel" userId="d1c07fc2-5007-4766-8fe6-03b4d1d236e6" providerId="ADAL" clId="{56D1BA0D-13D5-3F48-92F9-E61D98A9A8B2}" dt="2022-03-17T08:39:36.569" v="2541" actId="2696"/>
        <pc:sldMkLst>
          <pc:docMk/>
          <pc:sldMk cId="993685575" sldId="311"/>
        </pc:sldMkLst>
      </pc:sldChg>
      <pc:sldChg chg="modSp add del mod modAnim">
        <pc:chgData name="Reiter Daniel" userId="d1c07fc2-5007-4766-8fe6-03b4d1d236e6" providerId="ADAL" clId="{56D1BA0D-13D5-3F48-92F9-E61D98A9A8B2}" dt="2022-03-17T08:40:17.692" v="2605" actId="20577"/>
        <pc:sldMkLst>
          <pc:docMk/>
          <pc:sldMk cId="650720638" sldId="312"/>
        </pc:sldMkLst>
        <pc:spChg chg="mod">
          <ac:chgData name="Reiter Daniel" userId="d1c07fc2-5007-4766-8fe6-03b4d1d236e6" providerId="ADAL" clId="{56D1BA0D-13D5-3F48-92F9-E61D98A9A8B2}" dt="2022-03-17T08:40:17.692" v="2605" actId="20577"/>
          <ac:spMkLst>
            <pc:docMk/>
            <pc:sldMk cId="650720638" sldId="312"/>
            <ac:spMk id="3" creationId="{00000000-0000-0000-0000-000000000000}"/>
          </ac:spMkLst>
        </pc:spChg>
      </pc:sldChg>
      <pc:sldChg chg="add del">
        <pc:chgData name="Reiter Daniel" userId="d1c07fc2-5007-4766-8fe6-03b4d1d236e6" providerId="ADAL" clId="{56D1BA0D-13D5-3F48-92F9-E61D98A9A8B2}" dt="2022-02-07T14:09:38.615" v="1011"/>
        <pc:sldMkLst>
          <pc:docMk/>
          <pc:sldMk cId="1544983495" sldId="321"/>
        </pc:sldMkLst>
      </pc:sldChg>
      <pc:sldChg chg="add del">
        <pc:chgData name="Reiter Daniel" userId="d1c07fc2-5007-4766-8fe6-03b4d1d236e6" providerId="ADAL" clId="{56D1BA0D-13D5-3F48-92F9-E61D98A9A8B2}" dt="2022-02-07T14:09:38.615" v="1011"/>
        <pc:sldMkLst>
          <pc:docMk/>
          <pc:sldMk cId="248850843" sldId="329"/>
        </pc:sldMkLst>
      </pc:sldChg>
      <pc:sldChg chg="add del">
        <pc:chgData name="Reiter Daniel" userId="d1c07fc2-5007-4766-8fe6-03b4d1d236e6" providerId="ADAL" clId="{56D1BA0D-13D5-3F48-92F9-E61D98A9A8B2}" dt="2022-02-07T14:09:38.615" v="1011"/>
        <pc:sldMkLst>
          <pc:docMk/>
          <pc:sldMk cId="4131553795" sldId="330"/>
        </pc:sldMkLst>
      </pc:sldChg>
      <pc:sldChg chg="add del modNotesTx">
        <pc:chgData name="Reiter Daniel" userId="d1c07fc2-5007-4766-8fe6-03b4d1d236e6" providerId="ADAL" clId="{56D1BA0D-13D5-3F48-92F9-E61D98A9A8B2}" dt="2022-02-07T14:09:38.615" v="1011"/>
        <pc:sldMkLst>
          <pc:docMk/>
          <pc:sldMk cId="4178915576" sldId="336"/>
        </pc:sldMkLst>
      </pc:sldChg>
      <pc:sldChg chg="add del">
        <pc:chgData name="Reiter Daniel" userId="d1c07fc2-5007-4766-8fe6-03b4d1d236e6" providerId="ADAL" clId="{56D1BA0D-13D5-3F48-92F9-E61D98A9A8B2}" dt="2022-02-07T14:09:38.615" v="1011"/>
        <pc:sldMkLst>
          <pc:docMk/>
          <pc:sldMk cId="777147345" sldId="342"/>
        </pc:sldMkLst>
      </pc:sldChg>
      <pc:sldChg chg="add del">
        <pc:chgData name="Reiter Daniel" userId="d1c07fc2-5007-4766-8fe6-03b4d1d236e6" providerId="ADAL" clId="{56D1BA0D-13D5-3F48-92F9-E61D98A9A8B2}" dt="2022-02-07T14:09:38.615" v="1011"/>
        <pc:sldMkLst>
          <pc:docMk/>
          <pc:sldMk cId="1846614851" sldId="345"/>
        </pc:sldMkLst>
      </pc:sldChg>
      <pc:sldChg chg="add del">
        <pc:chgData name="Reiter Daniel" userId="d1c07fc2-5007-4766-8fe6-03b4d1d236e6" providerId="ADAL" clId="{56D1BA0D-13D5-3F48-92F9-E61D98A9A8B2}" dt="2022-02-07T14:09:38.615" v="1011"/>
        <pc:sldMkLst>
          <pc:docMk/>
          <pc:sldMk cId="1995294280" sldId="354"/>
        </pc:sldMkLst>
      </pc:sldChg>
      <pc:sldChg chg="add del">
        <pc:chgData name="Reiter Daniel" userId="d1c07fc2-5007-4766-8fe6-03b4d1d236e6" providerId="ADAL" clId="{56D1BA0D-13D5-3F48-92F9-E61D98A9A8B2}" dt="2022-02-07T14:09:38.615" v="1011"/>
        <pc:sldMkLst>
          <pc:docMk/>
          <pc:sldMk cId="2661521187" sldId="356"/>
        </pc:sldMkLst>
      </pc:sldChg>
      <pc:sldChg chg="add del">
        <pc:chgData name="Reiter Daniel" userId="d1c07fc2-5007-4766-8fe6-03b4d1d236e6" providerId="ADAL" clId="{56D1BA0D-13D5-3F48-92F9-E61D98A9A8B2}" dt="2022-02-07T14:09:38.615" v="1011"/>
        <pc:sldMkLst>
          <pc:docMk/>
          <pc:sldMk cId="1716293965" sldId="357"/>
        </pc:sldMkLst>
      </pc:sldChg>
      <pc:sldChg chg="add del">
        <pc:chgData name="Reiter Daniel" userId="d1c07fc2-5007-4766-8fe6-03b4d1d236e6" providerId="ADAL" clId="{56D1BA0D-13D5-3F48-92F9-E61D98A9A8B2}" dt="2022-02-07T14:09:38.615" v="1011"/>
        <pc:sldMkLst>
          <pc:docMk/>
          <pc:sldMk cId="2437512258" sldId="362"/>
        </pc:sldMkLst>
      </pc:sldChg>
      <pc:sldChg chg="add del">
        <pc:chgData name="Reiter Daniel" userId="d1c07fc2-5007-4766-8fe6-03b4d1d236e6" providerId="ADAL" clId="{56D1BA0D-13D5-3F48-92F9-E61D98A9A8B2}" dt="2022-02-07T14:09:38.615" v="1011"/>
        <pc:sldMkLst>
          <pc:docMk/>
          <pc:sldMk cId="1407941987" sldId="364"/>
        </pc:sldMkLst>
      </pc:sldChg>
      <pc:sldChg chg="add del modNotesTx">
        <pc:chgData name="Reiter Daniel" userId="d1c07fc2-5007-4766-8fe6-03b4d1d236e6" providerId="ADAL" clId="{56D1BA0D-13D5-3F48-92F9-E61D98A9A8B2}" dt="2022-02-07T14:09:38.615" v="1011"/>
        <pc:sldMkLst>
          <pc:docMk/>
          <pc:sldMk cId="2239106532" sldId="393"/>
        </pc:sldMkLst>
      </pc:sldChg>
      <pc:sldChg chg="add del modNotesTx">
        <pc:chgData name="Reiter Daniel" userId="d1c07fc2-5007-4766-8fe6-03b4d1d236e6" providerId="ADAL" clId="{56D1BA0D-13D5-3F48-92F9-E61D98A9A8B2}" dt="2022-02-07T14:09:38.615" v="1011"/>
        <pc:sldMkLst>
          <pc:docMk/>
          <pc:sldMk cId="4285861208" sldId="397"/>
        </pc:sldMkLst>
      </pc:sldChg>
      <pc:sldChg chg="add del modNotesTx">
        <pc:chgData name="Reiter Daniel" userId="d1c07fc2-5007-4766-8fe6-03b4d1d236e6" providerId="ADAL" clId="{56D1BA0D-13D5-3F48-92F9-E61D98A9A8B2}" dt="2022-03-17T06:45:16.113" v="1919" actId="2696"/>
        <pc:sldMkLst>
          <pc:docMk/>
          <pc:sldMk cId="2314074052" sldId="402"/>
        </pc:sldMkLst>
      </pc:sldChg>
      <pc:sldChg chg="add del">
        <pc:chgData name="Reiter Daniel" userId="d1c07fc2-5007-4766-8fe6-03b4d1d236e6" providerId="ADAL" clId="{56D1BA0D-13D5-3F48-92F9-E61D98A9A8B2}" dt="2022-02-07T14:09:38.615" v="1011"/>
        <pc:sldMkLst>
          <pc:docMk/>
          <pc:sldMk cId="1396456124" sldId="405"/>
        </pc:sldMkLst>
      </pc:sldChg>
      <pc:sldChg chg="modSp add del modAnim">
        <pc:chgData name="Reiter Daniel" userId="d1c07fc2-5007-4766-8fe6-03b4d1d236e6" providerId="ADAL" clId="{56D1BA0D-13D5-3F48-92F9-E61D98A9A8B2}" dt="2022-03-17T06:44:50.248" v="1916"/>
        <pc:sldMkLst>
          <pc:docMk/>
          <pc:sldMk cId="3779488822" sldId="406"/>
        </pc:sldMkLst>
        <pc:spChg chg="mod">
          <ac:chgData name="Reiter Daniel" userId="d1c07fc2-5007-4766-8fe6-03b4d1d236e6" providerId="ADAL" clId="{56D1BA0D-13D5-3F48-92F9-E61D98A9A8B2}" dt="2022-03-17T06:44:50.248" v="1916"/>
          <ac:spMkLst>
            <pc:docMk/>
            <pc:sldMk cId="3779488822" sldId="406"/>
            <ac:spMk id="3" creationId="{00000000-0000-0000-0000-000000000000}"/>
          </ac:spMkLst>
        </pc:spChg>
      </pc:sldChg>
      <pc:sldChg chg="add del modNotesTx">
        <pc:chgData name="Reiter Daniel" userId="d1c07fc2-5007-4766-8fe6-03b4d1d236e6" providerId="ADAL" clId="{56D1BA0D-13D5-3F48-92F9-E61D98A9A8B2}" dt="2022-03-17T06:44:55.732" v="1917" actId="2696"/>
        <pc:sldMkLst>
          <pc:docMk/>
          <pc:sldMk cId="2104208543" sldId="409"/>
        </pc:sldMkLst>
      </pc:sldChg>
      <pc:sldChg chg="modSp add del mod modAnim modNotesTx">
        <pc:chgData name="Reiter Daniel" userId="d1c07fc2-5007-4766-8fe6-03b4d1d236e6" providerId="ADAL" clId="{56D1BA0D-13D5-3F48-92F9-E61D98A9A8B2}" dt="2022-02-08T07:13:30.424" v="1717" actId="20577"/>
        <pc:sldMkLst>
          <pc:docMk/>
          <pc:sldMk cId="123526540" sldId="413"/>
        </pc:sldMkLst>
        <pc:spChg chg="mod">
          <ac:chgData name="Reiter Daniel" userId="d1c07fc2-5007-4766-8fe6-03b4d1d236e6" providerId="ADAL" clId="{56D1BA0D-13D5-3F48-92F9-E61D98A9A8B2}" dt="2022-02-08T07:13:30.424" v="1717" actId="20577"/>
          <ac:spMkLst>
            <pc:docMk/>
            <pc:sldMk cId="123526540" sldId="413"/>
            <ac:spMk id="3" creationId="{00000000-0000-0000-0000-000000000000}"/>
          </ac:spMkLst>
        </pc:spChg>
      </pc:sldChg>
      <pc:sldChg chg="modSp add del mod">
        <pc:chgData name="Reiter Daniel" userId="d1c07fc2-5007-4766-8fe6-03b4d1d236e6" providerId="ADAL" clId="{56D1BA0D-13D5-3F48-92F9-E61D98A9A8B2}" dt="2022-03-17T08:39:36.569" v="2541" actId="2696"/>
        <pc:sldMkLst>
          <pc:docMk/>
          <pc:sldMk cId="1729659571" sldId="419"/>
        </pc:sldMkLst>
        <pc:spChg chg="mod">
          <ac:chgData name="Reiter Daniel" userId="d1c07fc2-5007-4766-8fe6-03b4d1d236e6" providerId="ADAL" clId="{56D1BA0D-13D5-3F48-92F9-E61D98A9A8B2}" dt="2022-02-07T14:10:17.360" v="1014" actId="255"/>
          <ac:spMkLst>
            <pc:docMk/>
            <pc:sldMk cId="1729659571" sldId="419"/>
            <ac:spMk id="3" creationId="{00000000-0000-0000-0000-000000000000}"/>
          </ac:spMkLst>
        </pc:spChg>
      </pc:sldChg>
      <pc:sldChg chg="add del">
        <pc:chgData name="Reiter Daniel" userId="d1c07fc2-5007-4766-8fe6-03b4d1d236e6" providerId="ADAL" clId="{56D1BA0D-13D5-3F48-92F9-E61D98A9A8B2}" dt="2022-02-07T14:09:38.615" v="1011"/>
        <pc:sldMkLst>
          <pc:docMk/>
          <pc:sldMk cId="257470298" sldId="420"/>
        </pc:sldMkLst>
      </pc:sldChg>
      <pc:sldChg chg="modSp add del modAnim">
        <pc:chgData name="Reiter Daniel" userId="d1c07fc2-5007-4766-8fe6-03b4d1d236e6" providerId="ADAL" clId="{56D1BA0D-13D5-3F48-92F9-E61D98A9A8B2}" dt="2022-03-17T08:31:48.483" v="2539" actId="20577"/>
        <pc:sldMkLst>
          <pc:docMk/>
          <pc:sldMk cId="1460949969" sldId="422"/>
        </pc:sldMkLst>
        <pc:spChg chg="mod">
          <ac:chgData name="Reiter Daniel" userId="d1c07fc2-5007-4766-8fe6-03b4d1d236e6" providerId="ADAL" clId="{56D1BA0D-13D5-3F48-92F9-E61D98A9A8B2}" dt="2022-03-17T08:31:48.483" v="2539" actId="20577"/>
          <ac:spMkLst>
            <pc:docMk/>
            <pc:sldMk cId="1460949969" sldId="422"/>
            <ac:spMk id="3" creationId="{00000000-0000-0000-0000-000000000000}"/>
          </ac:spMkLst>
        </pc:spChg>
      </pc:sldChg>
      <pc:sldChg chg="del">
        <pc:chgData name="Reiter Daniel" userId="d1c07fc2-5007-4766-8fe6-03b4d1d236e6" providerId="ADAL" clId="{56D1BA0D-13D5-3F48-92F9-E61D98A9A8B2}" dt="2022-03-17T08:39:36.569" v="2541" actId="2696"/>
        <pc:sldMkLst>
          <pc:docMk/>
          <pc:sldMk cId="2006197430" sldId="423"/>
        </pc:sldMkLst>
      </pc:sldChg>
      <pc:sldChg chg="modSp del modNotesTx">
        <pc:chgData name="Reiter Daniel" userId="d1c07fc2-5007-4766-8fe6-03b4d1d236e6" providerId="ADAL" clId="{56D1BA0D-13D5-3F48-92F9-E61D98A9A8B2}" dt="2022-03-17T08:39:36.569" v="2541" actId="2696"/>
        <pc:sldMkLst>
          <pc:docMk/>
          <pc:sldMk cId="2226036254" sldId="424"/>
        </pc:sldMkLst>
        <pc:spChg chg="mod">
          <ac:chgData name="Reiter Daniel" userId="d1c07fc2-5007-4766-8fe6-03b4d1d236e6" providerId="ADAL" clId="{56D1BA0D-13D5-3F48-92F9-E61D98A9A8B2}" dt="2022-02-07T06:32:55.589" v="778" actId="20577"/>
          <ac:spMkLst>
            <pc:docMk/>
            <pc:sldMk cId="2226036254" sldId="424"/>
            <ac:spMk id="3" creationId="{00000000-0000-0000-0000-000000000000}"/>
          </ac:spMkLst>
        </pc:spChg>
      </pc:sldChg>
      <pc:sldChg chg="del modNotesTx">
        <pc:chgData name="Reiter Daniel" userId="d1c07fc2-5007-4766-8fe6-03b4d1d236e6" providerId="ADAL" clId="{56D1BA0D-13D5-3F48-92F9-E61D98A9A8B2}" dt="2022-03-17T08:39:36.569" v="2541" actId="2696"/>
        <pc:sldMkLst>
          <pc:docMk/>
          <pc:sldMk cId="1968182355" sldId="425"/>
        </pc:sldMkLst>
      </pc:sldChg>
      <pc:sldChg chg="del">
        <pc:chgData name="Reiter Daniel" userId="d1c07fc2-5007-4766-8fe6-03b4d1d236e6" providerId="ADAL" clId="{56D1BA0D-13D5-3F48-92F9-E61D98A9A8B2}" dt="2022-03-17T08:39:36.569" v="2541" actId="2696"/>
        <pc:sldMkLst>
          <pc:docMk/>
          <pc:sldMk cId="3230918030" sldId="426"/>
        </pc:sldMkLst>
      </pc:sldChg>
      <pc:sldChg chg="del modNotesTx">
        <pc:chgData name="Reiter Daniel" userId="d1c07fc2-5007-4766-8fe6-03b4d1d236e6" providerId="ADAL" clId="{56D1BA0D-13D5-3F48-92F9-E61D98A9A8B2}" dt="2022-03-17T08:39:36.569" v="2541" actId="2696"/>
        <pc:sldMkLst>
          <pc:docMk/>
          <pc:sldMk cId="1735439043" sldId="427"/>
        </pc:sldMkLst>
      </pc:sldChg>
      <pc:sldChg chg="add del">
        <pc:chgData name="Reiter Daniel" userId="d1c07fc2-5007-4766-8fe6-03b4d1d236e6" providerId="ADAL" clId="{56D1BA0D-13D5-3F48-92F9-E61D98A9A8B2}" dt="2022-02-07T14:09:38.615" v="1011"/>
        <pc:sldMkLst>
          <pc:docMk/>
          <pc:sldMk cId="3409108124" sldId="428"/>
        </pc:sldMkLst>
      </pc:sldChg>
      <pc:sldChg chg="add">
        <pc:chgData name="Reiter Daniel" userId="d1c07fc2-5007-4766-8fe6-03b4d1d236e6" providerId="ADAL" clId="{56D1BA0D-13D5-3F48-92F9-E61D98A9A8B2}" dt="2022-03-17T06:45:10.939" v="1918"/>
        <pc:sldMkLst>
          <pc:docMk/>
          <pc:sldMk cId="3770322689" sldId="429"/>
        </pc:sldMkLst>
      </pc:sldChg>
      <pc:sldChg chg="modSp add mod modAnim">
        <pc:chgData name="Reiter Daniel" userId="d1c07fc2-5007-4766-8fe6-03b4d1d236e6" providerId="ADAL" clId="{56D1BA0D-13D5-3F48-92F9-E61D98A9A8B2}" dt="2022-03-17T06:46:28.814" v="2019" actId="255"/>
        <pc:sldMkLst>
          <pc:docMk/>
          <pc:sldMk cId="1724329388" sldId="430"/>
        </pc:sldMkLst>
        <pc:spChg chg="mod">
          <ac:chgData name="Reiter Daniel" userId="d1c07fc2-5007-4766-8fe6-03b4d1d236e6" providerId="ADAL" clId="{56D1BA0D-13D5-3F48-92F9-E61D98A9A8B2}" dt="2022-03-17T06:46:28.814" v="2019" actId="255"/>
          <ac:spMkLst>
            <pc:docMk/>
            <pc:sldMk cId="1724329388" sldId="430"/>
            <ac:spMk id="3" creationId="{00000000-0000-0000-0000-000000000000}"/>
          </ac:spMkLst>
        </pc:spChg>
      </pc:sldChg>
      <pc:sldChg chg="modSp new del mod">
        <pc:chgData name="Reiter Daniel" userId="d1c07fc2-5007-4766-8fe6-03b4d1d236e6" providerId="ADAL" clId="{56D1BA0D-13D5-3F48-92F9-E61D98A9A8B2}" dt="2022-03-17T06:50:34.364" v="2030" actId="2696"/>
        <pc:sldMkLst>
          <pc:docMk/>
          <pc:sldMk cId="2563846341" sldId="431"/>
        </pc:sldMkLst>
        <pc:spChg chg="mod">
          <ac:chgData name="Reiter Daniel" userId="d1c07fc2-5007-4766-8fe6-03b4d1d236e6" providerId="ADAL" clId="{56D1BA0D-13D5-3F48-92F9-E61D98A9A8B2}" dt="2022-03-17T06:50:29.553" v="2028" actId="20577"/>
          <ac:spMkLst>
            <pc:docMk/>
            <pc:sldMk cId="2563846341" sldId="431"/>
            <ac:spMk id="2" creationId="{E951CBDB-F54C-0946-A186-54D67F8D68D7}"/>
          </ac:spMkLst>
        </pc:spChg>
      </pc:sldChg>
      <pc:sldChg chg="modSp add mod modAnim modNotesTx">
        <pc:chgData name="Reiter Daniel" userId="d1c07fc2-5007-4766-8fe6-03b4d1d236e6" providerId="ADAL" clId="{56D1BA0D-13D5-3F48-92F9-E61D98A9A8B2}" dt="2022-03-17T08:20:28.669" v="2495" actId="20577"/>
        <pc:sldMkLst>
          <pc:docMk/>
          <pc:sldMk cId="2992713930" sldId="432"/>
        </pc:sldMkLst>
        <pc:spChg chg="mod">
          <ac:chgData name="Reiter Daniel" userId="d1c07fc2-5007-4766-8fe6-03b4d1d236e6" providerId="ADAL" clId="{56D1BA0D-13D5-3F48-92F9-E61D98A9A8B2}" dt="2022-03-17T08:07:15.353" v="2311" actId="113"/>
          <ac:spMkLst>
            <pc:docMk/>
            <pc:sldMk cId="2992713930" sldId="432"/>
            <ac:spMk id="3" creationId="{00000000-0000-0000-0000-000000000000}"/>
          </ac:spMkLst>
        </pc:spChg>
      </pc:sldChg>
      <pc:sldChg chg="modSp add mod modAnim modNotesTx">
        <pc:chgData name="Reiter Daniel" userId="d1c07fc2-5007-4766-8fe6-03b4d1d236e6" providerId="ADAL" clId="{56D1BA0D-13D5-3F48-92F9-E61D98A9A8B2}" dt="2022-03-17T08:16:23.860" v="2410" actId="20577"/>
        <pc:sldMkLst>
          <pc:docMk/>
          <pc:sldMk cId="1269132132" sldId="433"/>
        </pc:sldMkLst>
        <pc:spChg chg="mod">
          <ac:chgData name="Reiter Daniel" userId="d1c07fc2-5007-4766-8fe6-03b4d1d236e6" providerId="ADAL" clId="{56D1BA0D-13D5-3F48-92F9-E61D98A9A8B2}" dt="2022-03-17T08:12:32.306" v="2314" actId="113"/>
          <ac:spMkLst>
            <pc:docMk/>
            <pc:sldMk cId="1269132132" sldId="433"/>
            <ac:spMk id="3" creationId="{00000000-0000-0000-0000-000000000000}"/>
          </ac:spMkLst>
        </pc:spChg>
      </pc:sldChg>
      <pc:sldChg chg="add">
        <pc:chgData name="Reiter Daniel" userId="d1c07fc2-5007-4766-8fe6-03b4d1d236e6" providerId="ADAL" clId="{56D1BA0D-13D5-3F48-92F9-E61D98A9A8B2}" dt="2022-03-17T08:39:23" v="2540"/>
        <pc:sldMkLst>
          <pc:docMk/>
          <pc:sldMk cId="936715705" sldId="434"/>
        </pc:sldMkLst>
      </pc:sldChg>
      <pc:sldChg chg="add">
        <pc:chgData name="Reiter Daniel" userId="d1c07fc2-5007-4766-8fe6-03b4d1d236e6" providerId="ADAL" clId="{56D1BA0D-13D5-3F48-92F9-E61D98A9A8B2}" dt="2022-03-17T08:39:23" v="2540"/>
        <pc:sldMkLst>
          <pc:docMk/>
          <pc:sldMk cId="3711833776" sldId="435"/>
        </pc:sldMkLst>
      </pc:sldChg>
      <pc:sldChg chg="add">
        <pc:chgData name="Reiter Daniel" userId="d1c07fc2-5007-4766-8fe6-03b4d1d236e6" providerId="ADAL" clId="{56D1BA0D-13D5-3F48-92F9-E61D98A9A8B2}" dt="2022-03-17T08:39:23" v="2540"/>
        <pc:sldMkLst>
          <pc:docMk/>
          <pc:sldMk cId="3352344138" sldId="436"/>
        </pc:sldMkLst>
      </pc:sldChg>
      <pc:sldChg chg="add">
        <pc:chgData name="Reiter Daniel" userId="d1c07fc2-5007-4766-8fe6-03b4d1d236e6" providerId="ADAL" clId="{56D1BA0D-13D5-3F48-92F9-E61D98A9A8B2}" dt="2022-03-17T08:39:23" v="2540"/>
        <pc:sldMkLst>
          <pc:docMk/>
          <pc:sldMk cId="3064303509" sldId="437"/>
        </pc:sldMkLst>
      </pc:sldChg>
      <pc:sldChg chg="add">
        <pc:chgData name="Reiter Daniel" userId="d1c07fc2-5007-4766-8fe6-03b4d1d236e6" providerId="ADAL" clId="{56D1BA0D-13D5-3F48-92F9-E61D98A9A8B2}" dt="2022-03-17T08:39:23" v="2540"/>
        <pc:sldMkLst>
          <pc:docMk/>
          <pc:sldMk cId="3510972615" sldId="438"/>
        </pc:sldMkLst>
      </pc:sldChg>
      <pc:sldChg chg="add">
        <pc:chgData name="Reiter Daniel" userId="d1c07fc2-5007-4766-8fe6-03b4d1d236e6" providerId="ADAL" clId="{56D1BA0D-13D5-3F48-92F9-E61D98A9A8B2}" dt="2022-03-17T08:39:23" v="2540"/>
        <pc:sldMkLst>
          <pc:docMk/>
          <pc:sldMk cId="3231641749" sldId="439"/>
        </pc:sldMkLst>
      </pc:sldChg>
      <pc:sldChg chg="add">
        <pc:chgData name="Reiter Daniel" userId="d1c07fc2-5007-4766-8fe6-03b4d1d236e6" providerId="ADAL" clId="{56D1BA0D-13D5-3F48-92F9-E61D98A9A8B2}" dt="2022-03-17T08:39:23" v="2540"/>
        <pc:sldMkLst>
          <pc:docMk/>
          <pc:sldMk cId="3703932210" sldId="440"/>
        </pc:sldMkLst>
      </pc:sldChg>
      <pc:sldChg chg="add">
        <pc:chgData name="Reiter Daniel" userId="d1c07fc2-5007-4766-8fe6-03b4d1d236e6" providerId="ADAL" clId="{56D1BA0D-13D5-3F48-92F9-E61D98A9A8B2}" dt="2022-03-17T08:39:23" v="2540"/>
        <pc:sldMkLst>
          <pc:docMk/>
          <pc:sldMk cId="3963104745" sldId="441"/>
        </pc:sldMkLst>
      </pc:sldChg>
      <pc:sldChg chg="add">
        <pc:chgData name="Reiter Daniel" userId="d1c07fc2-5007-4766-8fe6-03b4d1d236e6" providerId="ADAL" clId="{56D1BA0D-13D5-3F48-92F9-E61D98A9A8B2}" dt="2022-03-17T08:39:23" v="2540"/>
        <pc:sldMkLst>
          <pc:docMk/>
          <pc:sldMk cId="2674531960" sldId="442"/>
        </pc:sldMkLst>
      </pc:sldChg>
      <pc:sldChg chg="add">
        <pc:chgData name="Reiter Daniel" userId="d1c07fc2-5007-4766-8fe6-03b4d1d236e6" providerId="ADAL" clId="{56D1BA0D-13D5-3F48-92F9-E61D98A9A8B2}" dt="2022-03-17T08:39:23" v="2540"/>
        <pc:sldMkLst>
          <pc:docMk/>
          <pc:sldMk cId="376523439" sldId="443"/>
        </pc:sldMkLst>
      </pc:sldChg>
      <pc:sldChg chg="add modNotesTx">
        <pc:chgData name="Reiter Daniel" userId="d1c07fc2-5007-4766-8fe6-03b4d1d236e6" providerId="ADAL" clId="{56D1BA0D-13D5-3F48-92F9-E61D98A9A8B2}" dt="2022-03-17T08:40:41.099" v="2607" actId="20577"/>
        <pc:sldMkLst>
          <pc:docMk/>
          <pc:sldMk cId="1353713284" sldId="44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6FA867-D0AB-4C25-9B09-63AC0A91C75A}" type="datetimeFigureOut">
              <a:rPr lang="de-DE" smtClean="0"/>
              <a:t>23.05.2022</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45878C-B6B1-410C-8979-3AE9760E6C27}" type="slidenum">
              <a:rPr lang="de-DE" smtClean="0"/>
              <a:t>‹Nr.›</a:t>
            </a:fld>
            <a:endParaRPr lang="de-DE"/>
          </a:p>
        </p:txBody>
      </p:sp>
    </p:spTree>
    <p:extLst>
      <p:ext uri="{BB962C8B-B14F-4D97-AF65-F5344CB8AC3E}">
        <p14:creationId xmlns:p14="http://schemas.microsoft.com/office/powerpoint/2010/main" val="2701999769"/>
      </p:ext>
    </p:extLst>
  </p:cSld>
  <p:clrMap bg1="lt1" tx1="dk1" bg2="lt2" tx2="dk2" accent1="accent1" accent2="accent2" accent3="accent3" accent4="accent4" accent5="accent5" accent6="accent6" hlink="hlink" folHlink="folHlink"/>
  <p:notesStyle>
    <a:lvl1pPr marL="0" algn="l" defTabSz="1008400" rtl="0" eaLnBrk="1" latinLnBrk="0" hangingPunct="1">
      <a:defRPr sz="1300" kern="1200">
        <a:solidFill>
          <a:schemeClr val="tx1"/>
        </a:solidFill>
        <a:latin typeface="+mn-lt"/>
        <a:ea typeface="+mn-ea"/>
        <a:cs typeface="+mn-cs"/>
      </a:defRPr>
    </a:lvl1pPr>
    <a:lvl2pPr marL="504200" algn="l" defTabSz="1008400" rtl="0" eaLnBrk="1" latinLnBrk="0" hangingPunct="1">
      <a:defRPr sz="1300" kern="1200">
        <a:solidFill>
          <a:schemeClr val="tx1"/>
        </a:solidFill>
        <a:latin typeface="+mn-lt"/>
        <a:ea typeface="+mn-ea"/>
        <a:cs typeface="+mn-cs"/>
      </a:defRPr>
    </a:lvl2pPr>
    <a:lvl3pPr marL="1008400" algn="l" defTabSz="1008400" rtl="0" eaLnBrk="1" latinLnBrk="0" hangingPunct="1">
      <a:defRPr sz="1300" kern="1200">
        <a:solidFill>
          <a:schemeClr val="tx1"/>
        </a:solidFill>
        <a:latin typeface="+mn-lt"/>
        <a:ea typeface="+mn-ea"/>
        <a:cs typeface="+mn-cs"/>
      </a:defRPr>
    </a:lvl3pPr>
    <a:lvl4pPr marL="1512600" algn="l" defTabSz="1008400" rtl="0" eaLnBrk="1" latinLnBrk="0" hangingPunct="1">
      <a:defRPr sz="1300" kern="1200">
        <a:solidFill>
          <a:schemeClr val="tx1"/>
        </a:solidFill>
        <a:latin typeface="+mn-lt"/>
        <a:ea typeface="+mn-ea"/>
        <a:cs typeface="+mn-cs"/>
      </a:defRPr>
    </a:lvl4pPr>
    <a:lvl5pPr marL="2016801" algn="l" defTabSz="1008400" rtl="0" eaLnBrk="1" latinLnBrk="0" hangingPunct="1">
      <a:defRPr sz="1300" kern="1200">
        <a:solidFill>
          <a:schemeClr val="tx1"/>
        </a:solidFill>
        <a:latin typeface="+mn-lt"/>
        <a:ea typeface="+mn-ea"/>
        <a:cs typeface="+mn-cs"/>
      </a:defRPr>
    </a:lvl5pPr>
    <a:lvl6pPr marL="2521001" algn="l" defTabSz="1008400" rtl="0" eaLnBrk="1" latinLnBrk="0" hangingPunct="1">
      <a:defRPr sz="1300" kern="1200">
        <a:solidFill>
          <a:schemeClr val="tx1"/>
        </a:solidFill>
        <a:latin typeface="+mn-lt"/>
        <a:ea typeface="+mn-ea"/>
        <a:cs typeface="+mn-cs"/>
      </a:defRPr>
    </a:lvl6pPr>
    <a:lvl7pPr marL="3025201" algn="l" defTabSz="1008400" rtl="0" eaLnBrk="1" latinLnBrk="0" hangingPunct="1">
      <a:defRPr sz="1300" kern="1200">
        <a:solidFill>
          <a:schemeClr val="tx1"/>
        </a:solidFill>
        <a:latin typeface="+mn-lt"/>
        <a:ea typeface="+mn-ea"/>
        <a:cs typeface="+mn-cs"/>
      </a:defRPr>
    </a:lvl7pPr>
    <a:lvl8pPr marL="3529401" algn="l" defTabSz="1008400" rtl="0" eaLnBrk="1" latinLnBrk="0" hangingPunct="1">
      <a:defRPr sz="1300" kern="1200">
        <a:solidFill>
          <a:schemeClr val="tx1"/>
        </a:solidFill>
        <a:latin typeface="+mn-lt"/>
        <a:ea typeface="+mn-ea"/>
        <a:cs typeface="+mn-cs"/>
      </a:defRPr>
    </a:lvl8pPr>
    <a:lvl9pPr marL="4033601" algn="l" defTabSz="100840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beck-online.beck.de/?typ=reference&amp;y=100&amp;g=SGB_VIII&amp;n=2&amp;p=16&amp;x=2&amp;sz=1" TargetMode="External"/><Relationship Id="rId13" Type="http://schemas.openxmlformats.org/officeDocument/2006/relationships/hyperlink" Target="https://beck-online.beck.de/?typ=reference&amp;y=100&amp;g=SGB_VIII&amp;p=18" TargetMode="External"/><Relationship Id="rId3" Type="http://schemas.openxmlformats.org/officeDocument/2006/relationships/hyperlink" Target="https://beck-online.beck.de/?typ=reference&amp;y=100&amp;g=SGB_VIII&amp;p=8" TargetMode="External"/><Relationship Id="rId7" Type="http://schemas.openxmlformats.org/officeDocument/2006/relationships/hyperlink" Target="https://beck-online.beck.de/?typ=reference&amp;y=100&amp;g=SGB_VIII&amp;p=16&amp;x=2" TargetMode="External"/><Relationship Id="rId12" Type="http://schemas.openxmlformats.org/officeDocument/2006/relationships/hyperlink" Target="https://beck-online.beck.de/?typ=reference&amp;y=100&amp;g=SGB_VIII&amp;p=17" TargetMode="External"/><Relationship Id="rId2" Type="http://schemas.openxmlformats.org/officeDocument/2006/relationships/slide" Target="../slides/slide32.xml"/><Relationship Id="rId1" Type="http://schemas.openxmlformats.org/officeDocument/2006/relationships/notesMaster" Target="../notesMasters/notesMaster1.xml"/><Relationship Id="rId6" Type="http://schemas.openxmlformats.org/officeDocument/2006/relationships/hyperlink" Target="https://beck-online.beck.de/?typ=reference&amp;y=100&amp;g=SGB_VIII&amp;p=16" TargetMode="External"/><Relationship Id="rId11" Type="http://schemas.openxmlformats.org/officeDocument/2006/relationships/hyperlink" Target="https://beck-online.beck.de/?typ=reference&amp;y=100&amp;g=SGB_VIII&amp;p=35A" TargetMode="External"/><Relationship Id="rId5" Type="http://schemas.openxmlformats.org/officeDocument/2006/relationships/hyperlink" Target="https://beck-online.beck.de/?typ=reference&amp;y=100&amp;g=SGB_VIII&amp;p=10A" TargetMode="External"/><Relationship Id="rId15" Type="http://schemas.openxmlformats.org/officeDocument/2006/relationships/hyperlink" Target="https://beck-online.beck.de/?typ=reference&amp;y=100&amp;g=SGB_VIII&amp;p=28" TargetMode="External"/><Relationship Id="rId10" Type="http://schemas.openxmlformats.org/officeDocument/2006/relationships/hyperlink" Target="https://beck-online.beck.de/?typ=reference&amp;y=100&amp;g=SGB_VIII&amp;p=36" TargetMode="External"/><Relationship Id="rId4" Type="http://schemas.openxmlformats.org/officeDocument/2006/relationships/hyperlink" Target="https://beck-online.beck.de/?typ=reference&amp;y=100&amp;g=SGB_VIII&amp;p=8&amp;x=3" TargetMode="External"/><Relationship Id="rId9" Type="http://schemas.openxmlformats.org/officeDocument/2006/relationships/hyperlink" Target="https://beck-online.beck.de/?typ=reference&amp;y=100&amp;g=SGB_VIII&amp;n=3&amp;p=16&amp;x=2&amp;sz=1" TargetMode="External"/><Relationship Id="rId14" Type="http://schemas.openxmlformats.org/officeDocument/2006/relationships/hyperlink" Target="https://beck-online.beck.de/?typ=reference&amp;y=100&amp;g=SGB_VIII&amp;p=25"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Gebäude in Einrichtungen</a:t>
            </a:r>
          </a:p>
        </p:txBody>
      </p:sp>
      <p:sp>
        <p:nvSpPr>
          <p:cNvPr id="4" name="Foliennummernplatzhalter 3"/>
          <p:cNvSpPr>
            <a:spLocks noGrp="1"/>
          </p:cNvSpPr>
          <p:nvPr>
            <p:ph type="sldNum" sz="quarter" idx="5"/>
          </p:nvPr>
        </p:nvSpPr>
        <p:spPr/>
        <p:txBody>
          <a:bodyPr/>
          <a:lstStyle/>
          <a:p>
            <a:fld id="{BA45878C-B6B1-410C-8979-3AE9760E6C27}" type="slidenum">
              <a:rPr lang="de-DE" smtClean="0"/>
              <a:t>20</a:t>
            </a:fld>
            <a:endParaRPr lang="de-DE"/>
          </a:p>
        </p:txBody>
      </p:sp>
    </p:spTree>
    <p:extLst>
      <p:ext uri="{BB962C8B-B14F-4D97-AF65-F5344CB8AC3E}">
        <p14:creationId xmlns:p14="http://schemas.microsoft.com/office/powerpoint/2010/main" val="34131985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A45878C-B6B1-410C-8979-3AE9760E6C27}" type="slidenum">
              <a:rPr lang="de-DE" smtClean="0"/>
              <a:t>38</a:t>
            </a:fld>
            <a:endParaRPr lang="de-DE"/>
          </a:p>
        </p:txBody>
      </p:sp>
    </p:spTree>
    <p:extLst>
      <p:ext uri="{BB962C8B-B14F-4D97-AF65-F5344CB8AC3E}">
        <p14:creationId xmlns:p14="http://schemas.microsoft.com/office/powerpoint/2010/main" val="30868024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Welche</a:t>
            </a:r>
            <a:r>
              <a:rPr lang="de-DE" baseline="0" dirty="0"/>
              <a:t> Zusammenschlüsse </a:t>
            </a:r>
            <a:r>
              <a:rPr lang="de-DE" baseline="0" dirty="0" err="1"/>
              <a:t>weren</a:t>
            </a:r>
            <a:r>
              <a:rPr lang="de-DE" baseline="0" dirty="0"/>
              <a:t> förderungs- und beteiligungswürdig anerkannt</a:t>
            </a:r>
          </a:p>
          <a:p>
            <a:r>
              <a:rPr lang="de-DE" baseline="0" dirty="0"/>
              <a:t>wer gilt als legitim?</a:t>
            </a:r>
          </a:p>
          <a:p>
            <a:r>
              <a:rPr lang="de-DE" baseline="0" dirty="0"/>
              <a:t>Wie wird mit konflikthaften Auseinandersetzungen mit Selbstvertretungen umgegangen?</a:t>
            </a:r>
          </a:p>
          <a:p>
            <a:r>
              <a:rPr lang="de-DE" baseline="0" dirty="0"/>
              <a:t>Bedeutet Förderung auch Finanzierung?</a:t>
            </a:r>
          </a:p>
          <a:p>
            <a:r>
              <a:rPr lang="de-DE" baseline="0" dirty="0" err="1"/>
              <a:t>Ombudsstellen</a:t>
            </a:r>
            <a:r>
              <a:rPr lang="de-DE" baseline="0" dirty="0"/>
              <a:t>:</a:t>
            </a:r>
          </a:p>
          <a:p>
            <a:r>
              <a:rPr lang="de-DE" baseline="0" dirty="0"/>
              <a:t>Welche Konzepte sind sinnvoll und wer entwickelt sie?</a:t>
            </a:r>
          </a:p>
          <a:p>
            <a:r>
              <a:rPr lang="de-DE" baseline="0" dirty="0"/>
              <a:t>Welche Rolle nehmen die bisherigen </a:t>
            </a:r>
            <a:r>
              <a:rPr lang="de-DE" baseline="0" dirty="0" err="1"/>
              <a:t>Ombudsstellen</a:t>
            </a:r>
            <a:r>
              <a:rPr lang="de-DE" baseline="0" dirty="0"/>
              <a:t> in diesem Prozess ein?</a:t>
            </a:r>
          </a:p>
          <a:p>
            <a:endParaRPr lang="de-DE" dirty="0"/>
          </a:p>
        </p:txBody>
      </p:sp>
      <p:sp>
        <p:nvSpPr>
          <p:cNvPr id="4" name="Foliennummernplatzhalter 3"/>
          <p:cNvSpPr>
            <a:spLocks noGrp="1"/>
          </p:cNvSpPr>
          <p:nvPr>
            <p:ph type="sldNum" sz="quarter" idx="10"/>
          </p:nvPr>
        </p:nvSpPr>
        <p:spPr/>
        <p:txBody>
          <a:bodyPr/>
          <a:lstStyle/>
          <a:p>
            <a:fld id="{BA45878C-B6B1-410C-8979-3AE9760E6C27}" type="slidenum">
              <a:rPr lang="de-DE" smtClean="0"/>
              <a:t>39</a:t>
            </a:fld>
            <a:endParaRPr lang="de-DE"/>
          </a:p>
        </p:txBody>
      </p:sp>
    </p:spTree>
    <p:extLst>
      <p:ext uri="{BB962C8B-B14F-4D97-AF65-F5344CB8AC3E}">
        <p14:creationId xmlns:p14="http://schemas.microsoft.com/office/powerpoint/2010/main" val="1953218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A45878C-B6B1-410C-8979-3AE9760E6C27}" type="slidenum">
              <a:rPr lang="de-DE" smtClean="0"/>
              <a:t>40</a:t>
            </a:fld>
            <a:endParaRPr lang="de-DE"/>
          </a:p>
        </p:txBody>
      </p:sp>
    </p:spTree>
    <p:extLst>
      <p:ext uri="{BB962C8B-B14F-4D97-AF65-F5344CB8AC3E}">
        <p14:creationId xmlns:p14="http://schemas.microsoft.com/office/powerpoint/2010/main" val="3820094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A45878C-B6B1-410C-8979-3AE9760E6C27}" type="slidenum">
              <a:rPr lang="de-DE" smtClean="0"/>
              <a:t>30</a:t>
            </a:fld>
            <a:endParaRPr lang="de-DE"/>
          </a:p>
        </p:txBody>
      </p:sp>
    </p:spTree>
    <p:extLst>
      <p:ext uri="{BB962C8B-B14F-4D97-AF65-F5344CB8AC3E}">
        <p14:creationId xmlns:p14="http://schemas.microsoft.com/office/powerpoint/2010/main" val="2195153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Aus der Vorschrift folgt, dass eine dem Entwicklungsstand der Kinder und eine Beeinträchtigung berücksichtigende Kommunikation zu führen ist. Welche Form wahrnehmbar ist, richtet sich nach dem Einzelfall. In Bezug auf Kinder und Jugendliche mit Behinderungen weist der Gesetzgeber insbesondere auf die „Leichte Sprache“ hin (BT-</a:t>
            </a:r>
            <a:r>
              <a:rPr lang="de-DE" dirty="0" err="1"/>
              <a:t>Drs</a:t>
            </a:r>
            <a:r>
              <a:rPr lang="de-DE" dirty="0"/>
              <a:t>. 19/26107, 74).</a:t>
            </a:r>
          </a:p>
        </p:txBody>
      </p:sp>
      <p:sp>
        <p:nvSpPr>
          <p:cNvPr id="4" name="Foliennummernplatzhalter 3"/>
          <p:cNvSpPr>
            <a:spLocks noGrp="1"/>
          </p:cNvSpPr>
          <p:nvPr>
            <p:ph type="sldNum" sz="quarter" idx="10"/>
          </p:nvPr>
        </p:nvSpPr>
        <p:spPr/>
        <p:txBody>
          <a:bodyPr/>
          <a:lstStyle/>
          <a:p>
            <a:fld id="{BA45878C-B6B1-410C-8979-3AE9760E6C27}" type="slidenum">
              <a:rPr lang="de-DE" smtClean="0"/>
              <a:t>31</a:t>
            </a:fld>
            <a:endParaRPr lang="de-DE"/>
          </a:p>
        </p:txBody>
      </p:sp>
    </p:spTree>
    <p:extLst>
      <p:ext uri="{BB962C8B-B14F-4D97-AF65-F5344CB8AC3E}">
        <p14:creationId xmlns:p14="http://schemas.microsoft.com/office/powerpoint/2010/main" val="2290265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i="1" dirty="0"/>
              <a:t>4</a:t>
            </a:r>
            <a:r>
              <a:rPr lang="de-DE" dirty="0"/>
              <a:t> Es ist damit das </a:t>
            </a:r>
            <a:r>
              <a:rPr lang="de-DE" i="1" dirty="0"/>
              <a:t>Verhältnis zu anderen Beratungsansprüchen</a:t>
            </a:r>
            <a:r>
              <a:rPr lang="de-DE" dirty="0"/>
              <a:t> des SGB VIII zu klären (vgl. zum Folgenden </a:t>
            </a:r>
            <a:r>
              <a:rPr lang="de-DE" dirty="0" err="1"/>
              <a:t>jurisPK</a:t>
            </a:r>
            <a:r>
              <a:rPr lang="de-DE" dirty="0"/>
              <a:t>/SGB VIII/</a:t>
            </a:r>
            <a:r>
              <a:rPr lang="de-DE" dirty="0" err="1"/>
              <a:t>Luthe</a:t>
            </a:r>
            <a:r>
              <a:rPr lang="de-DE" dirty="0"/>
              <a:t> </a:t>
            </a:r>
            <a:r>
              <a:rPr lang="de-DE" dirty="0" err="1"/>
              <a:t>Rn</a:t>
            </a:r>
            <a:r>
              <a:rPr lang="de-DE" dirty="0"/>
              <a:t>. 9). Überschneidungen sind zunächst im Verhältnis zu </a:t>
            </a:r>
            <a:r>
              <a:rPr lang="de-DE" i="1" dirty="0"/>
              <a:t>§ </a:t>
            </a:r>
            <a:r>
              <a:rPr lang="de-DE" i="1" dirty="0">
                <a:hlinkClick r:id="rId3"/>
              </a:rPr>
              <a:t>SGB_VIII § 8</a:t>
            </a:r>
            <a:r>
              <a:rPr lang="de-DE" i="1" dirty="0"/>
              <a:t> Abs. </a:t>
            </a:r>
            <a:r>
              <a:rPr lang="de-DE" i="1" dirty="0">
                <a:hlinkClick r:id="rId4"/>
              </a:rPr>
              <a:t>SGB_VIII § 8 Absatz 3</a:t>
            </a:r>
            <a:r>
              <a:rPr lang="de-DE" dirty="0"/>
              <a:t> möglich. Ist in der Beratung zunächst zu klären, welche Hilfe- einschließlich Beratungsmöglichkeiten bestehen, ist die Gegenstand von § </a:t>
            </a:r>
            <a:r>
              <a:rPr lang="de-DE" dirty="0">
                <a:hlinkClick r:id="rId5"/>
              </a:rPr>
              <a:t>SGB_VIII § 10a</a:t>
            </a:r>
            <a:r>
              <a:rPr lang="de-DE" dirty="0"/>
              <a:t>. Die Abgrenzung gegenüber der Beratung nach </a:t>
            </a:r>
            <a:r>
              <a:rPr lang="de-DE" i="1" dirty="0"/>
              <a:t>§ </a:t>
            </a:r>
            <a:r>
              <a:rPr lang="de-DE" i="1" dirty="0">
                <a:hlinkClick r:id="rId6"/>
              </a:rPr>
              <a:t>SGB_VIII § 16</a:t>
            </a:r>
            <a:r>
              <a:rPr lang="de-DE" i="1" dirty="0"/>
              <a:t> Abs. </a:t>
            </a:r>
            <a:r>
              <a:rPr lang="de-DE" i="1" dirty="0">
                <a:hlinkClick r:id="rId7"/>
              </a:rPr>
              <a:t>SGB_VIII § 16 Absatz 2</a:t>
            </a:r>
            <a:r>
              <a:rPr lang="de-DE" i="1" dirty="0"/>
              <a:t> S. 1 Nr. </a:t>
            </a:r>
            <a:r>
              <a:rPr lang="de-DE" i="1" dirty="0">
                <a:hlinkClick r:id="rId8"/>
              </a:rPr>
              <a:t>SGB_VIII § 16 Absatz 2 1 Nummer 2</a:t>
            </a:r>
            <a:r>
              <a:rPr lang="de-DE" i="1" dirty="0"/>
              <a:t>, Nr. </a:t>
            </a:r>
            <a:r>
              <a:rPr lang="de-DE" i="1" dirty="0">
                <a:hlinkClick r:id="rId9"/>
              </a:rPr>
              <a:t>SGB_VIII § 16 Absatz 2 1 Nummer 3</a:t>
            </a:r>
            <a:r>
              <a:rPr lang="de-DE" dirty="0"/>
              <a:t> (Familienberatung) erfolgt danach, zu welchem Zeitpunkt die Beratung erfolgt. § </a:t>
            </a:r>
            <a:r>
              <a:rPr lang="de-DE" dirty="0">
                <a:hlinkClick r:id="rId5"/>
              </a:rPr>
              <a:t>SGB_VIII § 10a</a:t>
            </a:r>
            <a:r>
              <a:rPr lang="de-DE" dirty="0"/>
              <a:t> ist die Rechtsgrundlage der Beratung, wenn es um die Frage geht, welche Beratungsmöglichkeiten zu Verfügung stehen und wie der Zugang zu diesen gestaltet ist. Im Übrigen hat § </a:t>
            </a:r>
            <a:r>
              <a:rPr lang="de-DE" dirty="0">
                <a:hlinkClick r:id="rId5"/>
              </a:rPr>
              <a:t>SGB_VIII § 10a</a:t>
            </a:r>
            <a:r>
              <a:rPr lang="de-DE" dirty="0"/>
              <a:t> Auffangfunktion. Nach </a:t>
            </a:r>
            <a:r>
              <a:rPr lang="de-DE" i="1" dirty="0"/>
              <a:t>§ </a:t>
            </a:r>
            <a:r>
              <a:rPr lang="de-DE" i="1" dirty="0">
                <a:hlinkClick r:id="rId10"/>
              </a:rPr>
              <a:t>SGB_VIII § 36</a:t>
            </a:r>
            <a:r>
              <a:rPr lang="de-DE" dirty="0"/>
              <a:t> (im Verfahren zur Hilfe zur Erziehung und zur Eingliederungshilfe nach § </a:t>
            </a:r>
            <a:r>
              <a:rPr lang="de-DE" dirty="0">
                <a:hlinkClick r:id="rId11"/>
              </a:rPr>
              <a:t>SGB_VIII § 35a</a:t>
            </a:r>
            <a:r>
              <a:rPr lang="de-DE" dirty="0"/>
              <a:t>) ist zu beraten, wenn Vorklärungen über die Voraussetzungen und die </a:t>
            </a:r>
            <a:r>
              <a:rPr lang="de-DE" dirty="0" err="1"/>
              <a:t>Hilfeart</a:t>
            </a:r>
            <a:r>
              <a:rPr lang="de-DE" dirty="0"/>
              <a:t> bereits vorliegen. Geht dagegen um die bei der Bedarfslage in Betracht kommenden Hilfen, die Ansprechstellen und das Verfahren, handelt es sich um eine Beratung nach § </a:t>
            </a:r>
            <a:r>
              <a:rPr lang="de-DE" dirty="0">
                <a:hlinkClick r:id="rId5"/>
              </a:rPr>
              <a:t>SGB_VIII § 10a</a:t>
            </a:r>
            <a:r>
              <a:rPr lang="de-DE" dirty="0"/>
              <a:t>. </a:t>
            </a:r>
            <a:r>
              <a:rPr lang="de-DE" i="1" dirty="0"/>
              <a:t>Vorrang</a:t>
            </a:r>
            <a:r>
              <a:rPr lang="de-DE" dirty="0"/>
              <a:t> hat die Beratung nach § </a:t>
            </a:r>
            <a:r>
              <a:rPr lang="de-DE" dirty="0">
                <a:hlinkClick r:id="rId12"/>
              </a:rPr>
              <a:t>SGB_VIII § 17</a:t>
            </a:r>
            <a:r>
              <a:rPr lang="de-DE" dirty="0"/>
              <a:t> (Beratung bei Partnerschaft, Trennung und Scheidung), § </a:t>
            </a:r>
            <a:r>
              <a:rPr lang="de-DE" dirty="0">
                <a:hlinkClick r:id="rId13"/>
              </a:rPr>
              <a:t>SGB_VIII § 18</a:t>
            </a:r>
            <a:r>
              <a:rPr lang="de-DE" dirty="0"/>
              <a:t> (Beratung und Unterstützung bei Personensorge, Unterhalt und Umgang), nach § </a:t>
            </a:r>
            <a:r>
              <a:rPr lang="de-DE" dirty="0">
                <a:hlinkClick r:id="rId14"/>
              </a:rPr>
              <a:t>SGB_VIII § 25</a:t>
            </a:r>
            <a:r>
              <a:rPr lang="de-DE" dirty="0"/>
              <a:t> (Beratung selbst organisierter Förderung von Kindern), nach § </a:t>
            </a:r>
            <a:r>
              <a:rPr lang="de-DE" dirty="0">
                <a:hlinkClick r:id="rId15"/>
              </a:rPr>
              <a:t>SGB_VIII § 28</a:t>
            </a:r>
            <a:r>
              <a:rPr lang="de-DE" dirty="0"/>
              <a:t> (Erziehungsberatung), Bei den sonstigen Beratungen nach dem SGB VIII bestehen </a:t>
            </a:r>
            <a:r>
              <a:rPr lang="de-DE" i="1" dirty="0"/>
              <a:t>keine Überschneidungen.</a:t>
            </a:r>
            <a:endParaRPr lang="de-DE" dirty="0"/>
          </a:p>
        </p:txBody>
      </p:sp>
      <p:sp>
        <p:nvSpPr>
          <p:cNvPr id="4" name="Foliennummernplatzhalter 3"/>
          <p:cNvSpPr>
            <a:spLocks noGrp="1"/>
          </p:cNvSpPr>
          <p:nvPr>
            <p:ph type="sldNum" sz="quarter" idx="10"/>
          </p:nvPr>
        </p:nvSpPr>
        <p:spPr/>
        <p:txBody>
          <a:bodyPr/>
          <a:lstStyle/>
          <a:p>
            <a:fld id="{BA45878C-B6B1-410C-8979-3AE9760E6C27}" type="slidenum">
              <a:rPr lang="de-DE" smtClean="0"/>
              <a:t>32</a:t>
            </a:fld>
            <a:endParaRPr lang="de-DE"/>
          </a:p>
        </p:txBody>
      </p:sp>
    </p:spTree>
    <p:extLst>
      <p:ext uri="{BB962C8B-B14F-4D97-AF65-F5344CB8AC3E}">
        <p14:creationId xmlns:p14="http://schemas.microsoft.com/office/powerpoint/2010/main" val="1186483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A45878C-B6B1-410C-8979-3AE9760E6C27}" type="slidenum">
              <a:rPr lang="de-DE" smtClean="0"/>
              <a:t>33</a:t>
            </a:fld>
            <a:endParaRPr lang="de-DE"/>
          </a:p>
        </p:txBody>
      </p:sp>
    </p:spTree>
    <p:extLst>
      <p:ext uri="{BB962C8B-B14F-4D97-AF65-F5344CB8AC3E}">
        <p14:creationId xmlns:p14="http://schemas.microsoft.com/office/powerpoint/2010/main" val="1425353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dirty="0" err="1">
                <a:solidFill>
                  <a:schemeClr val="tx1"/>
                </a:solidFill>
                <a:sym typeface="Wingdings" panose="05000000000000000000" pitchFamily="2" charset="2"/>
              </a:rPr>
              <a:t>Stat.Einrichtungen</a:t>
            </a:r>
            <a:r>
              <a:rPr lang="de-DE" sz="1200" dirty="0">
                <a:solidFill>
                  <a:schemeClr val="tx1"/>
                </a:solidFill>
                <a:sym typeface="Wingdings" panose="05000000000000000000" pitchFamily="2" charset="2"/>
              </a:rPr>
              <a:t>: bisher kritisch</a:t>
            </a:r>
          </a:p>
          <a:p>
            <a:endParaRPr lang="de-DE" sz="1200" dirty="0">
              <a:solidFill>
                <a:schemeClr val="tx1"/>
              </a:solidFill>
              <a:sym typeface="Wingdings" panose="05000000000000000000" pitchFamily="2" charset="2"/>
            </a:endParaRPr>
          </a:p>
          <a:p>
            <a:r>
              <a:rPr lang="de-DE" sz="1200" dirty="0">
                <a:solidFill>
                  <a:schemeClr val="tx1"/>
                </a:solidFill>
                <a:sym typeface="Wingdings" panose="05000000000000000000" pitchFamily="2" charset="2"/>
              </a:rPr>
              <a:t>+ unabhängig,</a:t>
            </a:r>
            <a:r>
              <a:rPr lang="de-DE" sz="1200" baseline="0" dirty="0">
                <a:solidFill>
                  <a:schemeClr val="tx1"/>
                </a:solidFill>
                <a:sym typeface="Wingdings" panose="05000000000000000000" pitchFamily="2" charset="2"/>
              </a:rPr>
              <a:t> dass dadurch keine Einzelfallhilfen beeinträchtigt/ausgeschlossen werden</a:t>
            </a:r>
            <a:endParaRPr lang="de-DE" dirty="0"/>
          </a:p>
          <a:p>
            <a:endParaRPr lang="de-DE"/>
          </a:p>
          <a:p>
            <a:r>
              <a:rPr lang="de-DE"/>
              <a:t>Durch </a:t>
            </a:r>
            <a:r>
              <a:rPr lang="de-DE" dirty="0"/>
              <a:t>Verweis auf 17a zeitgemäß, umfassend und zügig zu erbringen</a:t>
            </a:r>
          </a:p>
          <a:p>
            <a:r>
              <a:rPr lang="de-DE" dirty="0"/>
              <a:t>rechtzeitig und ausreichend zur Verfügung stehen</a:t>
            </a:r>
          </a:p>
          <a:p>
            <a:r>
              <a:rPr lang="de-DE" dirty="0"/>
              <a:t>Zugang möglichst einfach gestaltet ist</a:t>
            </a:r>
          </a:p>
          <a:p>
            <a:r>
              <a:rPr lang="de-DE" dirty="0"/>
              <a:t>Inklusion/leichte</a:t>
            </a:r>
            <a:r>
              <a:rPr lang="de-DE" baseline="0" dirty="0"/>
              <a:t> Sprache</a:t>
            </a:r>
            <a:endParaRPr lang="de-DE" dirty="0"/>
          </a:p>
        </p:txBody>
      </p:sp>
      <p:sp>
        <p:nvSpPr>
          <p:cNvPr id="4" name="Foliennummernplatzhalter 3"/>
          <p:cNvSpPr>
            <a:spLocks noGrp="1"/>
          </p:cNvSpPr>
          <p:nvPr>
            <p:ph type="sldNum" sz="quarter" idx="10"/>
          </p:nvPr>
        </p:nvSpPr>
        <p:spPr/>
        <p:txBody>
          <a:bodyPr/>
          <a:lstStyle/>
          <a:p>
            <a:fld id="{BA45878C-B6B1-410C-8979-3AE9760E6C27}" type="slidenum">
              <a:rPr lang="de-DE" smtClean="0"/>
              <a:t>34</a:t>
            </a:fld>
            <a:endParaRPr lang="de-DE"/>
          </a:p>
        </p:txBody>
      </p:sp>
    </p:spTree>
    <p:extLst>
      <p:ext uri="{BB962C8B-B14F-4D97-AF65-F5344CB8AC3E}">
        <p14:creationId xmlns:p14="http://schemas.microsoft.com/office/powerpoint/2010/main" val="2255362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Zuverlässigkeit des Trägers explizit als Voraussetzung für die Erlaubniserteilung aufgenommen.</a:t>
            </a:r>
          </a:p>
          <a:p>
            <a:r>
              <a:rPr lang="de-DE" dirty="0"/>
              <a:t>Regelbeispiele aufgeführt, bei denen vom Fehlen der Zuverlässigkeit auszugehen ist</a:t>
            </a:r>
          </a:p>
          <a:p>
            <a:r>
              <a:rPr lang="de-DE" dirty="0"/>
              <a:t>räumlichen, fachlichen, wirtschaftlichen und personellen Voraussetzungen für den Einrichtungsbetrieb auch „gewährleisten“ (Nr. 2) und nicht mehr allein „erfüllen“</a:t>
            </a:r>
          </a:p>
        </p:txBody>
      </p:sp>
      <p:sp>
        <p:nvSpPr>
          <p:cNvPr id="4" name="Foliennummernplatzhalter 3"/>
          <p:cNvSpPr>
            <a:spLocks noGrp="1"/>
          </p:cNvSpPr>
          <p:nvPr>
            <p:ph type="sldNum" sz="quarter" idx="10"/>
          </p:nvPr>
        </p:nvSpPr>
        <p:spPr/>
        <p:txBody>
          <a:bodyPr/>
          <a:lstStyle/>
          <a:p>
            <a:fld id="{BA45878C-B6B1-410C-8979-3AE9760E6C27}" type="slidenum">
              <a:rPr lang="de-DE" smtClean="0"/>
              <a:t>35</a:t>
            </a:fld>
            <a:endParaRPr lang="de-DE"/>
          </a:p>
        </p:txBody>
      </p:sp>
    </p:spTree>
    <p:extLst>
      <p:ext uri="{BB962C8B-B14F-4D97-AF65-F5344CB8AC3E}">
        <p14:creationId xmlns:p14="http://schemas.microsoft.com/office/powerpoint/2010/main" val="2965657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Nr. 2: </a:t>
            </a:r>
            <a:r>
              <a:rPr lang="de-DE" sz="1300" i="1" kern="1200" dirty="0">
                <a:solidFill>
                  <a:schemeClr val="tx1"/>
                </a:solidFill>
                <a:effectLst/>
                <a:latin typeface="+mn-lt"/>
                <a:ea typeface="+mn-ea"/>
                <a:cs typeface="+mn-cs"/>
              </a:rPr>
              <a:t>nunmehr nicht mehr nur</a:t>
            </a:r>
            <a:r>
              <a:rPr lang="de-DE" sz="1300" i="0" kern="1200" dirty="0">
                <a:solidFill>
                  <a:schemeClr val="tx1"/>
                </a:solidFill>
                <a:effectLst/>
                <a:latin typeface="+mn-lt"/>
                <a:ea typeface="+mn-ea"/>
                <a:cs typeface="+mn-cs"/>
              </a:rPr>
              <a:t> </a:t>
            </a:r>
            <a:r>
              <a:rPr lang="de-DE" sz="1300" i="1" kern="1200" dirty="0">
                <a:solidFill>
                  <a:schemeClr val="tx1"/>
                </a:solidFill>
                <a:effectLst/>
                <a:latin typeface="+mn-lt"/>
                <a:ea typeface="+mn-ea"/>
                <a:cs typeface="+mn-cs"/>
              </a:rPr>
              <a:t>darauf, erforderliche und geeignete Einrichtungen, Dienste und</a:t>
            </a:r>
            <a:r>
              <a:rPr lang="de-DE" sz="1300" i="0" kern="1200" dirty="0">
                <a:solidFill>
                  <a:schemeClr val="tx1"/>
                </a:solidFill>
                <a:effectLst/>
                <a:latin typeface="+mn-lt"/>
                <a:ea typeface="+mn-ea"/>
                <a:cs typeface="+mn-cs"/>
              </a:rPr>
              <a:t> </a:t>
            </a:r>
            <a:r>
              <a:rPr lang="de-DE" sz="1300" i="1" kern="1200" dirty="0">
                <a:solidFill>
                  <a:schemeClr val="tx1"/>
                </a:solidFill>
                <a:effectLst/>
                <a:latin typeface="+mn-lt"/>
                <a:ea typeface="+mn-ea"/>
                <a:cs typeface="+mn-cs"/>
              </a:rPr>
              <a:t>Veranstaltungen zur </a:t>
            </a:r>
            <a:r>
              <a:rPr lang="de-DE" sz="1300" i="1" kern="1200" dirty="0" err="1">
                <a:solidFill>
                  <a:schemeClr val="tx1"/>
                </a:solidFill>
                <a:effectLst/>
                <a:latin typeface="+mn-lt"/>
                <a:ea typeface="+mn-ea"/>
                <a:cs typeface="+mn-cs"/>
              </a:rPr>
              <a:t>Verfügung</a:t>
            </a:r>
            <a:r>
              <a:rPr lang="de-DE" sz="1300" i="1" kern="1200" dirty="0">
                <a:solidFill>
                  <a:schemeClr val="tx1"/>
                </a:solidFill>
                <a:effectLst/>
                <a:latin typeface="+mn-lt"/>
                <a:ea typeface="+mn-ea"/>
                <a:cs typeface="+mn-cs"/>
              </a:rPr>
              <a:t> zu stellen</a:t>
            </a:r>
          </a:p>
          <a:p>
            <a:r>
              <a:rPr lang="de-DE" sz="1300" i="1" kern="1200" dirty="0">
                <a:solidFill>
                  <a:schemeClr val="tx1"/>
                </a:solidFill>
                <a:effectLst/>
                <a:latin typeface="+mn-lt"/>
                <a:ea typeface="+mn-ea"/>
                <a:cs typeface="+mn-cs"/>
              </a:rPr>
              <a:t>-&gt; jetzt auch, dass diese Institutionen sich auch gegenseitig ergänzen und koordiniert bzw. abgestimmt</a:t>
            </a:r>
            <a:r>
              <a:rPr lang="de-DE" sz="1300" i="0" kern="1200" dirty="0">
                <a:solidFill>
                  <a:schemeClr val="tx1"/>
                </a:solidFill>
                <a:effectLst/>
                <a:latin typeface="+mn-lt"/>
                <a:ea typeface="+mn-ea"/>
                <a:cs typeface="+mn-cs"/>
              </a:rPr>
              <a:t> </a:t>
            </a:r>
            <a:r>
              <a:rPr lang="de-DE" sz="1300" i="1" kern="1200" dirty="0">
                <a:solidFill>
                  <a:schemeClr val="tx1"/>
                </a:solidFill>
                <a:effectLst/>
                <a:latin typeface="+mn-lt"/>
                <a:ea typeface="+mn-ea"/>
                <a:cs typeface="+mn-cs"/>
              </a:rPr>
              <a:t>zusammenwirken.</a:t>
            </a:r>
          </a:p>
          <a:p>
            <a:endParaRPr lang="de-DE" sz="1300" i="1" kern="1200" dirty="0">
              <a:solidFill>
                <a:schemeClr val="tx1"/>
              </a:solidFill>
              <a:effectLst/>
              <a:latin typeface="+mn-lt"/>
              <a:ea typeface="+mn-ea"/>
              <a:cs typeface="+mn-cs"/>
            </a:endParaRPr>
          </a:p>
          <a:p>
            <a:endParaRPr lang="de-DE" sz="1300" kern="1200" dirty="0">
              <a:solidFill>
                <a:schemeClr val="tx1"/>
              </a:solidFill>
              <a:effectLst/>
              <a:latin typeface="+mn-lt"/>
              <a:ea typeface="+mn-ea"/>
              <a:cs typeface="+mn-cs"/>
            </a:endParaRPr>
          </a:p>
          <a:p>
            <a:endParaRPr lang="de-DE" sz="1300" kern="1200" dirty="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10"/>
          </p:nvPr>
        </p:nvSpPr>
        <p:spPr/>
        <p:txBody>
          <a:bodyPr/>
          <a:lstStyle/>
          <a:p>
            <a:fld id="{BA45878C-B6B1-410C-8979-3AE9760E6C27}" type="slidenum">
              <a:rPr lang="de-DE" smtClean="0"/>
              <a:t>36</a:t>
            </a:fld>
            <a:endParaRPr lang="de-DE"/>
          </a:p>
        </p:txBody>
      </p:sp>
    </p:spTree>
    <p:extLst>
      <p:ext uri="{BB962C8B-B14F-4D97-AF65-F5344CB8AC3E}">
        <p14:creationId xmlns:p14="http://schemas.microsoft.com/office/powerpoint/2010/main" val="17193084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Personensorgeberechtig: § 1631 BGB „pflegen, zu erziehen, zu beaufsichtigen und seinen Aufenthalt zu bestimmen“</a:t>
            </a:r>
          </a:p>
          <a:p>
            <a:r>
              <a:rPr lang="de-DE" dirty="0"/>
              <a:t>Erziehungsberechtigter ist Teil </a:t>
            </a:r>
          </a:p>
          <a:p>
            <a:endParaRPr lang="de-DE" dirty="0"/>
          </a:p>
          <a:p>
            <a:r>
              <a:rPr lang="de-DE" dirty="0"/>
              <a:t>In Nr. 3 wird als weitere Zielsetzung das bedarfsgerechte, aufeinander abgestimmte Zusammenwirken der unterschiedlichen Leistungsangebote im Lebens- und Wohnbereich der jungen Menschen und ihrer Familien angeführt und damit die Intention der </a:t>
            </a:r>
            <a:r>
              <a:rPr lang="de-DE" i="1" dirty="0"/>
              <a:t>Lebenswelt- und Sozialraumorientierung</a:t>
            </a:r>
            <a:r>
              <a:rPr lang="de-DE" dirty="0"/>
              <a:t> im Rahmen der Jugendhilfeplanung unterstrichen</a:t>
            </a:r>
          </a:p>
          <a:p>
            <a:endParaRPr lang="de-DE" dirty="0"/>
          </a:p>
          <a:p>
            <a:r>
              <a:rPr lang="de-DE" dirty="0"/>
              <a:t>Abs. 3: Im Klartext heißt das, dass bei der Regelung des Zugangs von freien Trägern, die niedrigschwellige ambulante Angebote bereithalten, Gegenstand der Vereinbarung die Absicherung einer qualitativ hochwertigen Leistung werden muss.</a:t>
            </a:r>
          </a:p>
        </p:txBody>
      </p:sp>
      <p:sp>
        <p:nvSpPr>
          <p:cNvPr id="4" name="Foliennummernplatzhalter 3"/>
          <p:cNvSpPr>
            <a:spLocks noGrp="1"/>
          </p:cNvSpPr>
          <p:nvPr>
            <p:ph type="sldNum" sz="quarter" idx="10"/>
          </p:nvPr>
        </p:nvSpPr>
        <p:spPr/>
        <p:txBody>
          <a:bodyPr/>
          <a:lstStyle/>
          <a:p>
            <a:fld id="{BA45878C-B6B1-410C-8979-3AE9760E6C27}" type="slidenum">
              <a:rPr lang="de-DE" smtClean="0"/>
              <a:t>37</a:t>
            </a:fld>
            <a:endParaRPr lang="de-DE"/>
          </a:p>
        </p:txBody>
      </p:sp>
    </p:spTree>
    <p:extLst>
      <p:ext uri="{BB962C8B-B14F-4D97-AF65-F5344CB8AC3E}">
        <p14:creationId xmlns:p14="http://schemas.microsoft.com/office/powerpoint/2010/main" val="3053708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440000" y="2880000"/>
            <a:ext cx="7560000" cy="1440000"/>
          </a:xfrm>
        </p:spPr>
        <p:txBody>
          <a:bodyPr lIns="0" tIns="0" rIns="0" bIns="0" anchor="t" anchorCtr="0">
            <a:normAutofit/>
          </a:bodyPr>
          <a:lstStyle>
            <a:lvl1pPr algn="l">
              <a:defRPr sz="4000" cap="all" spc="250" baseline="0">
                <a:solidFill>
                  <a:srgbClr val="0096D7"/>
                </a:solidFill>
                <a:latin typeface="Arial" panose="020B0604020202020204" pitchFamily="34" charset="0"/>
                <a:cs typeface="Arial" panose="020B0604020202020204" pitchFamily="34" charset="0"/>
              </a:defRPr>
            </a:lvl1pPr>
          </a:lstStyle>
          <a:p>
            <a:r>
              <a:rPr lang="de-DE"/>
              <a:t>Titelmasterformat durch Klicken bearbeiten</a:t>
            </a:r>
            <a:endParaRPr lang="de-DE" dirty="0"/>
          </a:p>
        </p:txBody>
      </p:sp>
      <p:sp>
        <p:nvSpPr>
          <p:cNvPr id="3" name="Untertitel 2"/>
          <p:cNvSpPr>
            <a:spLocks noGrp="1"/>
          </p:cNvSpPr>
          <p:nvPr>
            <p:ph type="subTitle" idx="1"/>
          </p:nvPr>
        </p:nvSpPr>
        <p:spPr>
          <a:xfrm>
            <a:off x="1440000" y="4680000"/>
            <a:ext cx="7560000" cy="1440000"/>
          </a:xfrm>
        </p:spPr>
        <p:txBody>
          <a:bodyPr lIns="0" tIns="0" rIns="0" bIns="0">
            <a:normAutofit/>
          </a:bodyPr>
          <a:lstStyle>
            <a:lvl1pPr marL="0" indent="0" algn="l">
              <a:lnSpc>
                <a:spcPts val="3000"/>
              </a:lnSpc>
              <a:buNone/>
              <a:defRPr sz="2400">
                <a:solidFill>
                  <a:srgbClr val="0096D7"/>
                </a:solidFill>
                <a:latin typeface="Arial" panose="020B0604020202020204" pitchFamily="34" charset="0"/>
                <a:cs typeface="Arial" panose="020B0604020202020204" pitchFamily="34" charset="0"/>
              </a:defRPr>
            </a:lvl1pPr>
            <a:lvl2pPr marL="504200" indent="0" algn="ctr">
              <a:buNone/>
              <a:defRPr>
                <a:solidFill>
                  <a:schemeClr val="tx1">
                    <a:tint val="75000"/>
                  </a:schemeClr>
                </a:solidFill>
              </a:defRPr>
            </a:lvl2pPr>
            <a:lvl3pPr marL="1008400" indent="0" algn="ctr">
              <a:buNone/>
              <a:defRPr>
                <a:solidFill>
                  <a:schemeClr val="tx1">
                    <a:tint val="75000"/>
                  </a:schemeClr>
                </a:solidFill>
              </a:defRPr>
            </a:lvl3pPr>
            <a:lvl4pPr marL="1512600" indent="0" algn="ctr">
              <a:buNone/>
              <a:defRPr>
                <a:solidFill>
                  <a:schemeClr val="tx1">
                    <a:tint val="75000"/>
                  </a:schemeClr>
                </a:solidFill>
              </a:defRPr>
            </a:lvl4pPr>
            <a:lvl5pPr marL="2016801" indent="0" algn="ctr">
              <a:buNone/>
              <a:defRPr>
                <a:solidFill>
                  <a:schemeClr val="tx1">
                    <a:tint val="75000"/>
                  </a:schemeClr>
                </a:solidFill>
              </a:defRPr>
            </a:lvl5pPr>
            <a:lvl6pPr marL="2521001" indent="0" algn="ctr">
              <a:buNone/>
              <a:defRPr>
                <a:solidFill>
                  <a:schemeClr val="tx1">
                    <a:tint val="75000"/>
                  </a:schemeClr>
                </a:solidFill>
              </a:defRPr>
            </a:lvl6pPr>
            <a:lvl7pPr marL="3025201" indent="0" algn="ctr">
              <a:buNone/>
              <a:defRPr>
                <a:solidFill>
                  <a:schemeClr val="tx1">
                    <a:tint val="75000"/>
                  </a:schemeClr>
                </a:solidFill>
              </a:defRPr>
            </a:lvl7pPr>
            <a:lvl8pPr marL="3529401" indent="0" algn="ctr">
              <a:buNone/>
              <a:defRPr>
                <a:solidFill>
                  <a:schemeClr val="tx1">
                    <a:tint val="75000"/>
                  </a:schemeClr>
                </a:solidFill>
              </a:defRPr>
            </a:lvl8pPr>
            <a:lvl9pPr marL="4033601" indent="0" algn="ctr">
              <a:buNone/>
              <a:defRPr>
                <a:solidFill>
                  <a:schemeClr val="tx1">
                    <a:tint val="75000"/>
                  </a:schemeClr>
                </a:solidFill>
              </a:defRPr>
            </a:lvl9pPr>
          </a:lstStyle>
          <a:p>
            <a:r>
              <a:rPr lang="de-DE"/>
              <a:t>Formatvorlage des Untertitelmasters durch Klicken bearbeiten</a:t>
            </a:r>
            <a:endParaRPr lang="de-DE" dirty="0"/>
          </a:p>
        </p:txBody>
      </p:sp>
    </p:spTree>
    <p:extLst>
      <p:ext uri="{BB962C8B-B14F-4D97-AF65-F5344CB8AC3E}">
        <p14:creationId xmlns:p14="http://schemas.microsoft.com/office/powerpoint/2010/main" val="13303509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440001" y="2879999"/>
            <a:ext cx="7560000" cy="1440000"/>
          </a:xfrm>
          <a:prstGeom prst="rect">
            <a:avLst/>
          </a:prstGeom>
        </p:spPr>
        <p:txBody>
          <a:bodyPr vert="horz" lIns="0" tIns="0" rIns="0" bIns="0" rtlCol="0" anchor="t" anchorCtr="0">
            <a:noAutofit/>
          </a:bodyPr>
          <a:lstStyle/>
          <a:p>
            <a:r>
              <a:rPr lang="de-DE" dirty="0"/>
              <a:t>Titelmasterformat durch Klicken bearbeiten</a:t>
            </a:r>
          </a:p>
        </p:txBody>
      </p:sp>
      <p:sp>
        <p:nvSpPr>
          <p:cNvPr id="3" name="Textplatzhalter 2"/>
          <p:cNvSpPr>
            <a:spLocks noGrp="1"/>
          </p:cNvSpPr>
          <p:nvPr>
            <p:ph type="body" idx="1"/>
          </p:nvPr>
        </p:nvSpPr>
        <p:spPr>
          <a:xfrm>
            <a:off x="1440001" y="4680000"/>
            <a:ext cx="7560000" cy="2520000"/>
          </a:xfrm>
          <a:prstGeom prst="rect">
            <a:avLst/>
          </a:prstGeom>
        </p:spPr>
        <p:txBody>
          <a:bodyPr vert="horz" lIns="0" tIns="0" rIns="0" bIns="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2284471252"/>
      </p:ext>
    </p:extLst>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l" defTabSz="1008400" rtl="0" eaLnBrk="1" latinLnBrk="0" hangingPunct="1">
        <a:lnSpc>
          <a:spcPts val="4800"/>
        </a:lnSpc>
        <a:spcBef>
          <a:spcPct val="0"/>
        </a:spcBef>
        <a:buNone/>
        <a:defRPr sz="4000" kern="1200" cap="all" spc="250" baseline="0">
          <a:solidFill>
            <a:srgbClr val="0096D7"/>
          </a:solidFill>
          <a:latin typeface="Arial" panose="020B0604020202020204" pitchFamily="34" charset="0"/>
          <a:ea typeface="+mj-ea"/>
          <a:cs typeface="Arial" panose="020B0604020202020204" pitchFamily="34" charset="0"/>
        </a:defRPr>
      </a:lvl1pPr>
    </p:titleStyle>
    <p:bodyStyle>
      <a:lvl1pPr marL="378150" indent="-378150" algn="l" defTabSz="1008400" rtl="0" eaLnBrk="1" latinLnBrk="0" hangingPunct="1">
        <a:lnSpc>
          <a:spcPts val="3000"/>
        </a:lnSpc>
        <a:spcBef>
          <a:spcPct val="20000"/>
        </a:spcBef>
        <a:buSzPct val="80000"/>
        <a:buFont typeface="MetaPlusNormalRoman" pitchFamily="2" charset="0"/>
        <a:buChar char="&gt;"/>
        <a:defRPr sz="2400" kern="1200">
          <a:solidFill>
            <a:srgbClr val="0096D7"/>
          </a:solidFill>
          <a:latin typeface="Arial" panose="020B0604020202020204" pitchFamily="34" charset="0"/>
          <a:ea typeface="+mn-ea"/>
          <a:cs typeface="Arial" panose="020B0604020202020204" pitchFamily="34" charset="0"/>
        </a:defRPr>
      </a:lvl1pPr>
      <a:lvl2pPr marL="819325" indent="-315125" algn="l" defTabSz="1008400" rtl="0" eaLnBrk="1" latinLnBrk="0" hangingPunct="1">
        <a:lnSpc>
          <a:spcPts val="3000"/>
        </a:lnSpc>
        <a:spcBef>
          <a:spcPct val="20000"/>
        </a:spcBef>
        <a:buSzPct val="80000"/>
        <a:buFont typeface="MetaPlusNormalRoman" pitchFamily="2" charset="0"/>
        <a:buChar char="&gt;"/>
        <a:defRPr sz="2400" kern="1200">
          <a:solidFill>
            <a:srgbClr val="0096D7"/>
          </a:solidFill>
          <a:latin typeface="Arial" panose="020B0604020202020204" pitchFamily="34" charset="0"/>
          <a:ea typeface="+mn-ea"/>
          <a:cs typeface="Arial" panose="020B0604020202020204" pitchFamily="34" charset="0"/>
        </a:defRPr>
      </a:lvl2pPr>
      <a:lvl3pPr marL="1260500" indent="-252100" algn="l" defTabSz="1008400" rtl="0" eaLnBrk="1" latinLnBrk="0" hangingPunct="1">
        <a:lnSpc>
          <a:spcPts val="3000"/>
        </a:lnSpc>
        <a:spcBef>
          <a:spcPct val="20000"/>
        </a:spcBef>
        <a:buSzPct val="80000"/>
        <a:buFont typeface="MetaPlusNormalRoman" pitchFamily="2" charset="0"/>
        <a:buChar char="&gt;"/>
        <a:defRPr sz="2400" kern="1200">
          <a:solidFill>
            <a:srgbClr val="0096D7"/>
          </a:solidFill>
          <a:latin typeface="Arial" panose="020B0604020202020204" pitchFamily="34" charset="0"/>
          <a:ea typeface="+mn-ea"/>
          <a:cs typeface="Arial" panose="020B0604020202020204" pitchFamily="34" charset="0"/>
        </a:defRPr>
      </a:lvl3pPr>
      <a:lvl4pPr marL="1764701" indent="-252100" algn="l" defTabSz="1008400" rtl="0" eaLnBrk="1" latinLnBrk="0" hangingPunct="1">
        <a:lnSpc>
          <a:spcPts val="3000"/>
        </a:lnSpc>
        <a:spcBef>
          <a:spcPct val="20000"/>
        </a:spcBef>
        <a:buSzPct val="80000"/>
        <a:buFont typeface="MetaPlusNormalRoman" pitchFamily="2" charset="0"/>
        <a:buChar char="&gt;"/>
        <a:defRPr sz="2400" kern="1200">
          <a:solidFill>
            <a:srgbClr val="0096D7"/>
          </a:solidFill>
          <a:latin typeface="Arial" panose="020B0604020202020204" pitchFamily="34" charset="0"/>
          <a:ea typeface="+mn-ea"/>
          <a:cs typeface="Arial" panose="020B0604020202020204" pitchFamily="34" charset="0"/>
        </a:defRPr>
      </a:lvl4pPr>
      <a:lvl5pPr marL="2268901" indent="-252100" algn="l" defTabSz="1008400" rtl="0" eaLnBrk="1" latinLnBrk="0" hangingPunct="1">
        <a:lnSpc>
          <a:spcPts val="3000"/>
        </a:lnSpc>
        <a:spcBef>
          <a:spcPct val="20000"/>
        </a:spcBef>
        <a:buSzPct val="80000"/>
        <a:buFont typeface="MetaPlusNormalRoman" pitchFamily="2" charset="0"/>
        <a:buChar char="&gt;"/>
        <a:defRPr sz="2400" kern="1200">
          <a:solidFill>
            <a:srgbClr val="0096D7"/>
          </a:solidFill>
          <a:latin typeface="Arial" panose="020B0604020202020204" pitchFamily="34" charset="0"/>
          <a:ea typeface="+mn-ea"/>
          <a:cs typeface="Arial" panose="020B0604020202020204" pitchFamily="34" charset="0"/>
        </a:defRPr>
      </a:lvl5pPr>
      <a:lvl6pPr marL="2773101" indent="-252100" algn="l" defTabSz="100840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77301" indent="-252100" algn="l" defTabSz="100840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81501" indent="-252100" algn="l" defTabSz="100840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85701" indent="-252100" algn="l" defTabSz="100840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de-DE"/>
      </a:defPPr>
      <a:lvl1pPr marL="0" algn="l" defTabSz="1008400" rtl="0" eaLnBrk="1" latinLnBrk="0" hangingPunct="1">
        <a:defRPr sz="2000" kern="1200">
          <a:solidFill>
            <a:schemeClr val="tx1"/>
          </a:solidFill>
          <a:latin typeface="+mn-lt"/>
          <a:ea typeface="+mn-ea"/>
          <a:cs typeface="+mn-cs"/>
        </a:defRPr>
      </a:lvl1pPr>
      <a:lvl2pPr marL="504200" algn="l" defTabSz="1008400" rtl="0" eaLnBrk="1" latinLnBrk="0" hangingPunct="1">
        <a:defRPr sz="2000" kern="1200">
          <a:solidFill>
            <a:schemeClr val="tx1"/>
          </a:solidFill>
          <a:latin typeface="+mn-lt"/>
          <a:ea typeface="+mn-ea"/>
          <a:cs typeface="+mn-cs"/>
        </a:defRPr>
      </a:lvl2pPr>
      <a:lvl3pPr marL="1008400" algn="l" defTabSz="1008400" rtl="0" eaLnBrk="1" latinLnBrk="0" hangingPunct="1">
        <a:defRPr sz="2000" kern="1200">
          <a:solidFill>
            <a:schemeClr val="tx1"/>
          </a:solidFill>
          <a:latin typeface="+mn-lt"/>
          <a:ea typeface="+mn-ea"/>
          <a:cs typeface="+mn-cs"/>
        </a:defRPr>
      </a:lvl3pPr>
      <a:lvl4pPr marL="1512600" algn="l" defTabSz="1008400" rtl="0" eaLnBrk="1" latinLnBrk="0" hangingPunct="1">
        <a:defRPr sz="2000" kern="1200">
          <a:solidFill>
            <a:schemeClr val="tx1"/>
          </a:solidFill>
          <a:latin typeface="+mn-lt"/>
          <a:ea typeface="+mn-ea"/>
          <a:cs typeface="+mn-cs"/>
        </a:defRPr>
      </a:lvl4pPr>
      <a:lvl5pPr marL="2016801" algn="l" defTabSz="1008400" rtl="0" eaLnBrk="1" latinLnBrk="0" hangingPunct="1">
        <a:defRPr sz="2000" kern="1200">
          <a:solidFill>
            <a:schemeClr val="tx1"/>
          </a:solidFill>
          <a:latin typeface="+mn-lt"/>
          <a:ea typeface="+mn-ea"/>
          <a:cs typeface="+mn-cs"/>
        </a:defRPr>
      </a:lvl5pPr>
      <a:lvl6pPr marL="2521001" algn="l" defTabSz="1008400" rtl="0" eaLnBrk="1" latinLnBrk="0" hangingPunct="1">
        <a:defRPr sz="2000" kern="1200">
          <a:solidFill>
            <a:schemeClr val="tx1"/>
          </a:solidFill>
          <a:latin typeface="+mn-lt"/>
          <a:ea typeface="+mn-ea"/>
          <a:cs typeface="+mn-cs"/>
        </a:defRPr>
      </a:lvl6pPr>
      <a:lvl7pPr marL="3025201" algn="l" defTabSz="1008400" rtl="0" eaLnBrk="1" latinLnBrk="0" hangingPunct="1">
        <a:defRPr sz="2000" kern="1200">
          <a:solidFill>
            <a:schemeClr val="tx1"/>
          </a:solidFill>
          <a:latin typeface="+mn-lt"/>
          <a:ea typeface="+mn-ea"/>
          <a:cs typeface="+mn-cs"/>
        </a:defRPr>
      </a:lvl7pPr>
      <a:lvl8pPr marL="3529401" algn="l" defTabSz="1008400" rtl="0" eaLnBrk="1" latinLnBrk="0" hangingPunct="1">
        <a:defRPr sz="2000" kern="1200">
          <a:solidFill>
            <a:schemeClr val="tx1"/>
          </a:solidFill>
          <a:latin typeface="+mn-lt"/>
          <a:ea typeface="+mn-ea"/>
          <a:cs typeface="+mn-cs"/>
        </a:defRPr>
      </a:lvl8pPr>
      <a:lvl9pPr marL="4033601" algn="l" defTabSz="100840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www.gesetze-im-internet.de/sgb_8/__10a.html"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hyperlink" Target="https://www.gesetze-im-internet.de/sgb_8/__10a.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hyperlink" Target="https://www.gesetze-im-internet.de/sgb_8/__9a.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s://www.gesetze-im-internet.de/kkg/__4.html"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s://www.dgsf.org/themen/Familien-Jugend-Sozialpolitisches/informationen-zur-sgb-viii-reform"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440000" y="2629297"/>
            <a:ext cx="7560000" cy="3672408"/>
          </a:xfrm>
        </p:spPr>
        <p:txBody>
          <a:bodyPr>
            <a:normAutofit/>
          </a:bodyPr>
          <a:lstStyle/>
          <a:p>
            <a:pPr algn="ctr"/>
            <a:r>
              <a:rPr lang="de-DE" dirty="0"/>
              <a:t>08.02.2022</a:t>
            </a:r>
          </a:p>
          <a:p>
            <a:pPr algn="ctr"/>
            <a:endParaRPr lang="de-DE" dirty="0"/>
          </a:p>
          <a:p>
            <a:pPr algn="ctr"/>
            <a:r>
              <a:rPr lang="fr-FR" sz="4400" dirty="0">
                <a:solidFill>
                  <a:schemeClr val="tx1"/>
                </a:solidFill>
              </a:rPr>
              <a:t>Novelle des SGB VIII (KJSG)</a:t>
            </a:r>
            <a:endParaRPr lang="de-DE" dirty="0">
              <a:solidFill>
                <a:schemeClr val="tx1"/>
              </a:solidFill>
            </a:endParaRPr>
          </a:p>
          <a:p>
            <a:pPr algn="ctr">
              <a:lnSpc>
                <a:spcPct val="100000"/>
              </a:lnSpc>
            </a:pPr>
            <a:r>
              <a:rPr lang="de-DE" sz="3300" dirty="0">
                <a:solidFill>
                  <a:schemeClr val="tx1"/>
                </a:solidFill>
              </a:rPr>
              <a:t>Gesetz zur Stärkung von Kindern und Jugendlichen </a:t>
            </a:r>
            <a:br>
              <a:rPr lang="de-DE" sz="3300" dirty="0">
                <a:solidFill>
                  <a:schemeClr val="tx1"/>
                </a:solidFill>
              </a:rPr>
            </a:br>
            <a:r>
              <a:rPr lang="de-DE" sz="3300" dirty="0">
                <a:solidFill>
                  <a:schemeClr val="tx1"/>
                </a:solidFill>
              </a:rPr>
              <a:t>(Kinder- und Jugendstärkungsgesetz - KJSG)</a:t>
            </a:r>
          </a:p>
        </p:txBody>
      </p:sp>
      <p:pic>
        <p:nvPicPr>
          <p:cNvPr id="6" name="Grafik 5">
            <a:extLst>
              <a:ext uri="{FF2B5EF4-FFF2-40B4-BE49-F238E27FC236}">
                <a16:creationId xmlns:a16="http://schemas.microsoft.com/office/drawing/2014/main" id="{6D64F38A-C98E-37EA-71B4-C260F9A877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8798" y="6301705"/>
            <a:ext cx="3734651" cy="1003529"/>
          </a:xfrm>
          <a:prstGeom prst="rect">
            <a:avLst/>
          </a:prstGeom>
        </p:spPr>
      </p:pic>
    </p:spTree>
    <p:extLst>
      <p:ext uri="{BB962C8B-B14F-4D97-AF65-F5344CB8AC3E}">
        <p14:creationId xmlns:p14="http://schemas.microsoft.com/office/powerpoint/2010/main" val="3816820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578199" y="2125241"/>
            <a:ext cx="8640960" cy="4968552"/>
          </a:xfrm>
        </p:spPr>
        <p:txBody>
          <a:bodyPr>
            <a:normAutofit/>
          </a:bodyPr>
          <a:lstStyle/>
          <a:p>
            <a:pPr lvl="1" algn="l"/>
            <a:endParaRPr lang="de-DE" sz="3600" dirty="0">
              <a:solidFill>
                <a:schemeClr val="tx1"/>
              </a:solidFill>
            </a:endParaRPr>
          </a:p>
          <a:p>
            <a:pPr lvl="1" algn="l"/>
            <a:r>
              <a:rPr lang="de-DE" sz="4400" b="1" dirty="0">
                <a:solidFill>
                  <a:schemeClr val="tx1"/>
                </a:solidFill>
              </a:rPr>
              <a:t>Auswirkungen:</a:t>
            </a:r>
          </a:p>
          <a:p>
            <a:pPr marL="961400" lvl="1" indent="-457200" algn="l">
              <a:buFont typeface="Arial" panose="020B0604020202020204" pitchFamily="34" charset="0"/>
              <a:buChar char="•"/>
            </a:pPr>
            <a:endParaRPr lang="de-DE" sz="2800" dirty="0">
              <a:solidFill>
                <a:schemeClr val="tx1"/>
              </a:solidFill>
            </a:endParaRPr>
          </a:p>
          <a:p>
            <a:pPr marL="961400" lvl="1" indent="-457200" algn="l">
              <a:buFont typeface="Arial" panose="020B0604020202020204" pitchFamily="34" charset="0"/>
              <a:buChar char="•"/>
            </a:pPr>
            <a:r>
              <a:rPr lang="de-DE" sz="2800" dirty="0">
                <a:solidFill>
                  <a:schemeClr val="tx1"/>
                </a:solidFill>
              </a:rPr>
              <a:t>Überprüfen der möglichst weitreichenden Barrierefreiheit von Einrichtungen</a:t>
            </a:r>
          </a:p>
          <a:p>
            <a:pPr marL="961400" lvl="1" indent="-457200" algn="l">
              <a:buFont typeface="Arial" panose="020B0604020202020204" pitchFamily="34" charset="0"/>
              <a:buChar char="•"/>
            </a:pPr>
            <a:r>
              <a:rPr lang="de-DE" sz="2800" dirty="0">
                <a:solidFill>
                  <a:schemeClr val="tx1"/>
                </a:solidFill>
              </a:rPr>
              <a:t>Überprüfen von Aktivitäten und Leistungen aller Art </a:t>
            </a:r>
          </a:p>
          <a:p>
            <a:pPr marL="961400" lvl="1" indent="-457200" algn="l">
              <a:buFont typeface="Arial" panose="020B0604020202020204" pitchFamily="34" charset="0"/>
              <a:buChar char="•"/>
            </a:pPr>
            <a:r>
              <a:rPr lang="de-DE" sz="2800" dirty="0">
                <a:solidFill>
                  <a:schemeClr val="tx1"/>
                </a:solidFill>
              </a:rPr>
              <a:t>Einzelfallbetrachtungen erforderlich </a:t>
            </a:r>
            <a:endParaRPr lang="de-DE" sz="2500" b="1" dirty="0">
              <a:solidFill>
                <a:schemeClr val="tx1"/>
              </a:solidFill>
            </a:endParaRPr>
          </a:p>
        </p:txBody>
      </p:sp>
    </p:spTree>
    <p:extLst>
      <p:ext uri="{BB962C8B-B14F-4D97-AF65-F5344CB8AC3E}">
        <p14:creationId xmlns:p14="http://schemas.microsoft.com/office/powerpoint/2010/main" val="3963104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578199" y="2197249"/>
            <a:ext cx="8640959" cy="4968552"/>
          </a:xfrm>
        </p:spPr>
        <p:txBody>
          <a:bodyPr>
            <a:normAutofit/>
          </a:bodyPr>
          <a:lstStyle/>
          <a:p>
            <a:pPr lvl="1" algn="l"/>
            <a:endParaRPr lang="de-DE" sz="3600" dirty="0">
              <a:solidFill>
                <a:schemeClr val="tx1"/>
              </a:solidFill>
            </a:endParaRPr>
          </a:p>
          <a:p>
            <a:pPr lvl="1" algn="l"/>
            <a:r>
              <a:rPr lang="de-DE" sz="3600" b="1" dirty="0">
                <a:solidFill>
                  <a:schemeClr val="tx1"/>
                </a:solidFill>
              </a:rPr>
              <a:t>Rolle der freien Träger:</a:t>
            </a:r>
          </a:p>
          <a:p>
            <a:pPr marL="961400" lvl="1" indent="-457200" algn="l">
              <a:buFont typeface="Arial" panose="020B0604020202020204" pitchFamily="34" charset="0"/>
              <a:buChar char="•"/>
            </a:pPr>
            <a:endParaRPr lang="de-DE" sz="2800" dirty="0">
              <a:solidFill>
                <a:schemeClr val="tx1"/>
              </a:solidFill>
            </a:endParaRPr>
          </a:p>
          <a:p>
            <a:pPr marL="961400" lvl="1" indent="-457200" algn="l">
              <a:buFont typeface="Arial" panose="020B0604020202020204" pitchFamily="34" charset="0"/>
              <a:buChar char="•"/>
            </a:pPr>
            <a:r>
              <a:rPr lang="de-DE" sz="2800" dirty="0">
                <a:solidFill>
                  <a:schemeClr val="tx1"/>
                </a:solidFill>
              </a:rPr>
              <a:t>Reaktion auf die Ergebnisse der Überprüfungen</a:t>
            </a:r>
          </a:p>
          <a:p>
            <a:pPr marL="961400" lvl="1" indent="-457200" algn="l">
              <a:buFont typeface="Arial" panose="020B0604020202020204" pitchFamily="34" charset="0"/>
              <a:buChar char="•"/>
            </a:pPr>
            <a:r>
              <a:rPr lang="de-DE" sz="2800" dirty="0">
                <a:solidFill>
                  <a:schemeClr val="tx1"/>
                </a:solidFill>
              </a:rPr>
              <a:t>Pro-Aktives Tätigwerden hinsichtlich eigener Angebote </a:t>
            </a:r>
          </a:p>
          <a:p>
            <a:pPr marL="961400" lvl="1" indent="-457200" algn="l">
              <a:buFont typeface="Arial" panose="020B0604020202020204" pitchFamily="34" charset="0"/>
              <a:buChar char="•"/>
            </a:pPr>
            <a:r>
              <a:rPr lang="de-DE" sz="2800" dirty="0">
                <a:solidFill>
                  <a:schemeClr val="tx1"/>
                </a:solidFill>
              </a:rPr>
              <a:t>Verhandlungen mit öffentlichen Träger bei festgestellten Bedarfen </a:t>
            </a:r>
          </a:p>
          <a:p>
            <a:pPr marL="961400" lvl="1" indent="-457200" algn="l">
              <a:buFont typeface="Arial" panose="020B0604020202020204" pitchFamily="34" charset="0"/>
              <a:buChar char="•"/>
            </a:pPr>
            <a:endParaRPr lang="de-DE" sz="2500" b="1" dirty="0">
              <a:solidFill>
                <a:schemeClr val="tx1"/>
              </a:solidFill>
            </a:endParaRPr>
          </a:p>
        </p:txBody>
      </p:sp>
    </p:spTree>
    <p:extLst>
      <p:ext uri="{BB962C8B-B14F-4D97-AF65-F5344CB8AC3E}">
        <p14:creationId xmlns:p14="http://schemas.microsoft.com/office/powerpoint/2010/main" val="2674531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578199" y="2197249"/>
            <a:ext cx="8640959" cy="4968552"/>
          </a:xfrm>
        </p:spPr>
        <p:txBody>
          <a:bodyPr>
            <a:normAutofit/>
          </a:bodyPr>
          <a:lstStyle/>
          <a:p>
            <a:pPr lvl="1" algn="l"/>
            <a:endParaRPr lang="de-DE" sz="3600" dirty="0">
              <a:solidFill>
                <a:schemeClr val="tx1"/>
              </a:solidFill>
            </a:endParaRPr>
          </a:p>
          <a:p>
            <a:pPr lvl="1" algn="l"/>
            <a:r>
              <a:rPr lang="de-DE" sz="3600" b="1" dirty="0">
                <a:solidFill>
                  <a:schemeClr val="tx1"/>
                </a:solidFill>
              </a:rPr>
              <a:t>Rolle der freien Träger:</a:t>
            </a:r>
          </a:p>
          <a:p>
            <a:pPr marL="961400" lvl="1" indent="-457200" algn="l">
              <a:buFont typeface="Arial" panose="020B0604020202020204" pitchFamily="34" charset="0"/>
              <a:buChar char="•"/>
            </a:pPr>
            <a:endParaRPr lang="de-DE" sz="2800" dirty="0">
              <a:solidFill>
                <a:schemeClr val="tx1"/>
              </a:solidFill>
            </a:endParaRPr>
          </a:p>
          <a:p>
            <a:pPr marL="961400" lvl="1" indent="-457200" algn="l">
              <a:buFont typeface="Arial" panose="020B0604020202020204" pitchFamily="34" charset="0"/>
              <a:buChar char="•"/>
            </a:pPr>
            <a:r>
              <a:rPr lang="de-DE" sz="2800" dirty="0">
                <a:solidFill>
                  <a:schemeClr val="tx1"/>
                </a:solidFill>
              </a:rPr>
              <a:t>Schulung von Personal und Ehrenamtlichen in Sachen Inklusion</a:t>
            </a:r>
          </a:p>
          <a:p>
            <a:pPr marL="961400" lvl="1" indent="-457200" algn="l">
              <a:buFont typeface="Arial" panose="020B0604020202020204" pitchFamily="34" charset="0"/>
              <a:buChar char="•"/>
            </a:pPr>
            <a:r>
              <a:rPr lang="de-DE" sz="2800" dirty="0">
                <a:solidFill>
                  <a:schemeClr val="tx1"/>
                </a:solidFill>
              </a:rPr>
              <a:t>Überprüfen eigener Einrichtungen (Bedarfsermittlung)</a:t>
            </a:r>
          </a:p>
          <a:p>
            <a:pPr marL="961400" lvl="1" indent="-457200" algn="l">
              <a:buFont typeface="Arial" panose="020B0604020202020204" pitchFamily="34" charset="0"/>
              <a:buChar char="•"/>
            </a:pPr>
            <a:r>
              <a:rPr lang="de-DE" sz="2800" dirty="0">
                <a:solidFill>
                  <a:schemeClr val="tx1"/>
                </a:solidFill>
              </a:rPr>
              <a:t>Einzelfallbetrachtungen bei Aktivitäten, Maßnahmen, Veranstaltungen</a:t>
            </a:r>
            <a:endParaRPr lang="de-DE" sz="2500" b="1" dirty="0">
              <a:solidFill>
                <a:schemeClr val="tx1"/>
              </a:solidFill>
            </a:endParaRPr>
          </a:p>
        </p:txBody>
      </p:sp>
    </p:spTree>
    <p:extLst>
      <p:ext uri="{BB962C8B-B14F-4D97-AF65-F5344CB8AC3E}">
        <p14:creationId xmlns:p14="http://schemas.microsoft.com/office/powerpoint/2010/main" val="376523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082254" y="2701305"/>
            <a:ext cx="7546585" cy="3744416"/>
          </a:xfrm>
        </p:spPr>
        <p:txBody>
          <a:bodyPr>
            <a:normAutofit fontScale="92500"/>
          </a:bodyPr>
          <a:lstStyle/>
          <a:p>
            <a:r>
              <a:rPr lang="de-DE" sz="3200" b="1" dirty="0">
                <a:solidFill>
                  <a:schemeClr val="tx1"/>
                </a:solidFill>
              </a:rPr>
              <a:t>ZEITPLANUNG</a:t>
            </a:r>
          </a:p>
          <a:p>
            <a:endParaRPr lang="de-DE" dirty="0">
              <a:solidFill>
                <a:schemeClr val="tx1"/>
              </a:solidFill>
            </a:endParaRPr>
          </a:p>
          <a:p>
            <a:pPr marL="342900" indent="-342900">
              <a:buFont typeface="Arial" panose="020B0604020202020204" pitchFamily="34" charset="0"/>
              <a:buChar char="•"/>
            </a:pPr>
            <a:r>
              <a:rPr lang="de-DE" sz="3200" dirty="0">
                <a:solidFill>
                  <a:schemeClr val="tx1"/>
                </a:solidFill>
              </a:rPr>
              <a:t>Bis 2028 sollen alle Kinder und Jugendliche Anspruch auf die Leistungen der Kinder- und Jugendhilfe haben</a:t>
            </a:r>
          </a:p>
          <a:p>
            <a:pPr marL="342900" indent="-342900">
              <a:buFont typeface="Arial" panose="020B0604020202020204" pitchFamily="34" charset="0"/>
              <a:buChar char="•"/>
            </a:pPr>
            <a:r>
              <a:rPr lang="de-DE" sz="3200" dirty="0">
                <a:solidFill>
                  <a:schemeClr val="tx1"/>
                </a:solidFill>
              </a:rPr>
              <a:t>Stufenverfahren ab 2021 – Kinder und Jugendliche bzw. deren Eltern haben Anspruch auf Beratung – Kostenträger müssen zusammenarbeiten</a:t>
            </a:r>
            <a:endParaRPr lang="de-DE" sz="2800" dirty="0">
              <a:solidFill>
                <a:schemeClr val="tx1"/>
              </a:solidFill>
            </a:endParaRPr>
          </a:p>
          <a:p>
            <a:pPr lvl="1"/>
            <a:endParaRPr lang="de-DE" dirty="0"/>
          </a:p>
        </p:txBody>
      </p:sp>
    </p:spTree>
    <p:extLst>
      <p:ext uri="{BB962C8B-B14F-4D97-AF65-F5344CB8AC3E}">
        <p14:creationId xmlns:p14="http://schemas.microsoft.com/office/powerpoint/2010/main" val="946351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082254" y="2557289"/>
            <a:ext cx="8136904" cy="4176464"/>
          </a:xfrm>
        </p:spPr>
        <p:txBody>
          <a:bodyPr>
            <a:normAutofit/>
          </a:bodyPr>
          <a:lstStyle/>
          <a:p>
            <a:r>
              <a:rPr lang="de-DE" sz="3000" b="1" dirty="0">
                <a:solidFill>
                  <a:schemeClr val="tx1"/>
                </a:solidFill>
              </a:rPr>
              <a:t>ZEITPLANUNG</a:t>
            </a:r>
          </a:p>
          <a:p>
            <a:endParaRPr lang="de-DE" sz="3000" dirty="0">
              <a:solidFill>
                <a:schemeClr val="tx1"/>
              </a:solidFill>
            </a:endParaRPr>
          </a:p>
          <a:p>
            <a:pPr marL="342900" indent="-342900">
              <a:buFont typeface="Arial" panose="020B0604020202020204" pitchFamily="34" charset="0"/>
              <a:buChar char="•"/>
            </a:pPr>
            <a:r>
              <a:rPr lang="de-DE" sz="3000" dirty="0" err="1">
                <a:solidFill>
                  <a:schemeClr val="tx1"/>
                </a:solidFill>
              </a:rPr>
              <a:t>Verfahrenslots:innen</a:t>
            </a:r>
            <a:r>
              <a:rPr lang="de-DE" sz="3000" dirty="0">
                <a:solidFill>
                  <a:schemeClr val="tx1"/>
                </a:solidFill>
              </a:rPr>
              <a:t> von 2024 -2028 bei den Jugendämtern – zur Unterstützung bei den </a:t>
            </a:r>
            <a:r>
              <a:rPr lang="de-DE" sz="3000" dirty="0" err="1">
                <a:solidFill>
                  <a:schemeClr val="tx1"/>
                </a:solidFill>
              </a:rPr>
              <a:t>Antragsteller:innen</a:t>
            </a:r>
            <a:endParaRPr lang="de-DE" sz="3000" dirty="0">
              <a:solidFill>
                <a:schemeClr val="tx1"/>
              </a:solidFill>
            </a:endParaRPr>
          </a:p>
          <a:p>
            <a:pPr marL="342900" indent="-342900">
              <a:buFont typeface="Arial" panose="020B0604020202020204" pitchFamily="34" charset="0"/>
              <a:buChar char="•"/>
            </a:pPr>
            <a:r>
              <a:rPr lang="de-DE" sz="3000" dirty="0">
                <a:solidFill>
                  <a:schemeClr val="tx1"/>
                </a:solidFill>
              </a:rPr>
              <a:t>2027 Überprüfung des KJSG</a:t>
            </a:r>
          </a:p>
          <a:p>
            <a:pPr marL="342900" indent="-342900">
              <a:buFont typeface="Arial" panose="020B0604020202020204" pitchFamily="34" charset="0"/>
              <a:buChar char="•"/>
            </a:pPr>
            <a:r>
              <a:rPr lang="de-DE" sz="3000" dirty="0">
                <a:solidFill>
                  <a:schemeClr val="tx1"/>
                </a:solidFill>
              </a:rPr>
              <a:t>Ab 2028 sollen alle Kinder und Jugendliche unter dem Dach der Kinder- und Jugendhilfe Leistungen erhalten</a:t>
            </a:r>
          </a:p>
          <a:p>
            <a:pPr marL="342900" indent="-342900">
              <a:buFont typeface="Arial" panose="020B0604020202020204" pitchFamily="34" charset="0"/>
              <a:buChar char="•"/>
            </a:pPr>
            <a:endParaRPr lang="de-DE" sz="3000" dirty="0"/>
          </a:p>
          <a:p>
            <a:endParaRPr lang="de-DE" dirty="0"/>
          </a:p>
          <a:p>
            <a:pPr lvl="1"/>
            <a:endParaRPr lang="de-DE" dirty="0"/>
          </a:p>
        </p:txBody>
      </p:sp>
    </p:spTree>
    <p:extLst>
      <p:ext uri="{BB962C8B-B14F-4D97-AF65-F5344CB8AC3E}">
        <p14:creationId xmlns:p14="http://schemas.microsoft.com/office/powerpoint/2010/main" val="1305941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082254" y="2557289"/>
            <a:ext cx="8136904" cy="4176464"/>
          </a:xfrm>
        </p:spPr>
        <p:txBody>
          <a:bodyPr>
            <a:normAutofit fontScale="62500" lnSpcReduction="20000"/>
          </a:bodyPr>
          <a:lstStyle/>
          <a:p>
            <a:r>
              <a:rPr lang="de-DE" sz="4300" b="1" dirty="0">
                <a:solidFill>
                  <a:schemeClr val="tx1"/>
                </a:solidFill>
              </a:rPr>
              <a:t>Weitere relevante Änderungen</a:t>
            </a:r>
          </a:p>
          <a:p>
            <a:pPr marL="457200" indent="-457200">
              <a:buFont typeface="Arial" panose="020B0604020202020204" pitchFamily="34" charset="0"/>
              <a:buChar char="•"/>
            </a:pPr>
            <a:r>
              <a:rPr lang="de-DE" dirty="0">
                <a:solidFill>
                  <a:schemeClr val="tx1"/>
                </a:solidFill>
              </a:rPr>
              <a:t>§ 4a: 		Selbstorganisierte Zusammenschlüsse</a:t>
            </a:r>
          </a:p>
          <a:p>
            <a:pPr marL="457200" indent="-457200">
              <a:buFont typeface="Arial" panose="020B0604020202020204" pitchFamily="34" charset="0"/>
              <a:buChar char="•"/>
            </a:pPr>
            <a:r>
              <a:rPr lang="de-DE" dirty="0">
                <a:solidFill>
                  <a:schemeClr val="tx1"/>
                </a:solidFill>
              </a:rPr>
              <a:t>§§ 8, 10a: 	Beratungsanspruch</a:t>
            </a:r>
          </a:p>
          <a:p>
            <a:pPr marL="457200" indent="-457200">
              <a:buFont typeface="Arial" panose="020B0604020202020204" pitchFamily="34" charset="0"/>
              <a:buChar char="•"/>
            </a:pPr>
            <a:r>
              <a:rPr lang="de-DE" dirty="0">
                <a:solidFill>
                  <a:schemeClr val="tx1"/>
                </a:solidFill>
              </a:rPr>
              <a:t>§§ 8a, 8b	spezifischer Kinderschutz - Behinderung</a:t>
            </a:r>
          </a:p>
          <a:p>
            <a:pPr marL="457200" indent="-457200">
              <a:buFont typeface="Arial" panose="020B0604020202020204" pitchFamily="34" charset="0"/>
              <a:buChar char="•"/>
            </a:pPr>
            <a:r>
              <a:rPr lang="de-DE" dirty="0">
                <a:solidFill>
                  <a:schemeClr val="tx1"/>
                </a:solidFill>
              </a:rPr>
              <a:t>§ 9:		Ausgestaltung der SGB VIII-Leistungen</a:t>
            </a:r>
          </a:p>
          <a:p>
            <a:pPr marL="457200" indent="-457200">
              <a:buFont typeface="Arial" panose="020B0604020202020204" pitchFamily="34" charset="0"/>
              <a:buChar char="•"/>
            </a:pPr>
            <a:r>
              <a:rPr lang="de-DE" dirty="0">
                <a:solidFill>
                  <a:schemeClr val="tx1"/>
                </a:solidFill>
              </a:rPr>
              <a:t>§ 9a:		</a:t>
            </a:r>
            <a:r>
              <a:rPr lang="de-DE" dirty="0" err="1">
                <a:solidFill>
                  <a:schemeClr val="tx1"/>
                </a:solidFill>
              </a:rPr>
              <a:t>Ombudsstellen</a:t>
            </a:r>
            <a:endParaRPr lang="de-DE" dirty="0">
              <a:solidFill>
                <a:schemeClr val="tx1"/>
              </a:solidFill>
            </a:endParaRPr>
          </a:p>
          <a:p>
            <a:pPr marL="457200" indent="-457200">
              <a:buFont typeface="Arial" panose="020B0604020202020204" pitchFamily="34" charset="0"/>
              <a:buChar char="•"/>
            </a:pPr>
            <a:r>
              <a:rPr lang="de-DE" dirty="0">
                <a:solidFill>
                  <a:schemeClr val="tx1"/>
                </a:solidFill>
              </a:rPr>
              <a:t>§ 45a: 	Einrichtungsbegriff</a:t>
            </a:r>
          </a:p>
          <a:p>
            <a:pPr marL="457200" indent="-457200">
              <a:buFont typeface="Arial" panose="020B0604020202020204" pitchFamily="34" charset="0"/>
              <a:buChar char="•"/>
            </a:pPr>
            <a:r>
              <a:rPr lang="de-DE" dirty="0">
                <a:solidFill>
                  <a:schemeClr val="tx1"/>
                </a:solidFill>
              </a:rPr>
              <a:t>§§ 79 f.:	Gesamtverantwortung, Jugendhilfeplanung</a:t>
            </a:r>
          </a:p>
          <a:p>
            <a:pPr marL="457200" indent="-457200">
              <a:buFont typeface="Arial" panose="020B0604020202020204" pitchFamily="34" charset="0"/>
              <a:buChar char="•"/>
            </a:pPr>
            <a:r>
              <a:rPr lang="de-DE" dirty="0">
                <a:solidFill>
                  <a:schemeClr val="tx1"/>
                </a:solidFill>
              </a:rPr>
              <a:t>§ 94: 		Kostenbeitrag </a:t>
            </a:r>
          </a:p>
          <a:p>
            <a:pPr marL="457200" indent="-457200">
              <a:buFont typeface="Arial" panose="020B0604020202020204" pitchFamily="34" charset="0"/>
              <a:buChar char="•"/>
            </a:pPr>
            <a:r>
              <a:rPr lang="de-DE" dirty="0">
                <a:solidFill>
                  <a:schemeClr val="tx1"/>
                </a:solidFill>
              </a:rPr>
              <a:t>§ 4 KKG: 	stärkere Verantwortungsgemeinschaft</a:t>
            </a:r>
          </a:p>
        </p:txBody>
      </p:sp>
    </p:spTree>
    <p:extLst>
      <p:ext uri="{BB962C8B-B14F-4D97-AF65-F5344CB8AC3E}">
        <p14:creationId xmlns:p14="http://schemas.microsoft.com/office/powerpoint/2010/main" val="650720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082254" y="2557289"/>
            <a:ext cx="8136904" cy="4176464"/>
          </a:xfrm>
        </p:spPr>
        <p:txBody>
          <a:bodyPr>
            <a:normAutofit/>
          </a:bodyPr>
          <a:lstStyle/>
          <a:p>
            <a:r>
              <a:rPr lang="de-DE" sz="3000" b="1" dirty="0">
                <a:solidFill>
                  <a:schemeClr val="tx1"/>
                </a:solidFill>
              </a:rPr>
              <a:t>§ 4a Selbstorganisierte Zusammenschlüsse</a:t>
            </a:r>
            <a:endParaRPr lang="de-DE" sz="3000" dirty="0"/>
          </a:p>
          <a:p>
            <a:pPr>
              <a:lnSpc>
                <a:spcPct val="100000"/>
              </a:lnSpc>
            </a:pPr>
            <a:r>
              <a:rPr lang="de-DE" sz="1400" dirty="0">
                <a:solidFill>
                  <a:schemeClr val="tx1"/>
                </a:solidFill>
              </a:rPr>
              <a:t> (1) 1 Selbstorganisierte Zusammenschlüsse nach diesem Buch sind solche, in denen sich nicht in berufsständische Organisationen der Kinder- und Jugendhilfe eingebundene Personen, insbesondere Leistungsberechtigte und Leistungsempfänger nach diesem Buch sowie ehrenamtlich in der Kinder- und Jugendhilfe tätige Personen, nicht nur vorübergehend mit dem Ziel zusammenschließen, Adressatinnen und Adressaten der Kinder- und Jugendhilfe zu unterstützen, zu begleiten und zu fördern, sowie Selbsthilfekontaktstellen. 2 Sie umfassen Selbstvertretungen sowohl innerhalb von Einrichtungen und Institutionen als auch im Rahmen gesellschaftlichen Engagements zur Wahrnehmung eigener Interessen sowie die verschiedenen Formen der Selbsthilfe.</a:t>
            </a:r>
          </a:p>
          <a:p>
            <a:pPr>
              <a:lnSpc>
                <a:spcPct val="100000"/>
              </a:lnSpc>
            </a:pPr>
            <a:endParaRPr lang="de-DE" sz="1400" dirty="0">
              <a:solidFill>
                <a:schemeClr val="tx1"/>
              </a:solidFill>
            </a:endParaRPr>
          </a:p>
          <a:p>
            <a:pPr>
              <a:lnSpc>
                <a:spcPct val="100000"/>
              </a:lnSpc>
            </a:pPr>
            <a:r>
              <a:rPr lang="de-DE" sz="1400" dirty="0">
                <a:solidFill>
                  <a:schemeClr val="tx1"/>
                </a:solidFill>
              </a:rPr>
              <a:t>(2) Die öffentliche Jugendhilfe arbeitet mit den selbstorganisierten Zusammenschlüssen zusammen, insbesondere zur Lösung von Problemen im Gemeinwesen oder innerhalb von Einrichtungen zur Beteiligung in diese betreffenden Angelegenheiten, und wirkt auf eine partnerschaftliche Zusammenarbeit mit diesen innerhalb der freien Jugendhilfe hin.</a:t>
            </a:r>
          </a:p>
          <a:p>
            <a:pPr>
              <a:lnSpc>
                <a:spcPct val="100000"/>
              </a:lnSpc>
            </a:pPr>
            <a:endParaRPr lang="de-DE" sz="1400" dirty="0">
              <a:solidFill>
                <a:schemeClr val="tx1"/>
              </a:solidFill>
            </a:endParaRPr>
          </a:p>
          <a:p>
            <a:pPr>
              <a:lnSpc>
                <a:spcPct val="100000"/>
              </a:lnSpc>
            </a:pPr>
            <a:r>
              <a:rPr lang="de-DE" sz="1400" dirty="0">
                <a:solidFill>
                  <a:schemeClr val="tx1"/>
                </a:solidFill>
              </a:rPr>
              <a:t>(3) Die öffentliche Jugendhilfe soll die selbstorganisierten Zusammenschlüsse nach Maßgabe dieses Buches anregen und fördern.</a:t>
            </a:r>
          </a:p>
          <a:p>
            <a:pPr lvl="1"/>
            <a:endParaRPr lang="de-DE" dirty="0"/>
          </a:p>
        </p:txBody>
      </p:sp>
    </p:spTree>
    <p:extLst>
      <p:ext uri="{BB962C8B-B14F-4D97-AF65-F5344CB8AC3E}">
        <p14:creationId xmlns:p14="http://schemas.microsoft.com/office/powerpoint/2010/main" val="257470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082254" y="2557289"/>
            <a:ext cx="8136904" cy="4608512"/>
          </a:xfrm>
        </p:spPr>
        <p:txBody>
          <a:bodyPr>
            <a:normAutofit/>
          </a:bodyPr>
          <a:lstStyle/>
          <a:p>
            <a:r>
              <a:rPr lang="de-DE" sz="3000" b="1" dirty="0">
                <a:solidFill>
                  <a:schemeClr val="tx1"/>
                </a:solidFill>
              </a:rPr>
              <a:t>§ 4a Selbstorganisierte Zusammenschlüsse</a:t>
            </a:r>
            <a:endParaRPr lang="de-DE" sz="3000" dirty="0"/>
          </a:p>
          <a:p>
            <a:pPr>
              <a:lnSpc>
                <a:spcPct val="100000"/>
              </a:lnSpc>
            </a:pPr>
            <a:r>
              <a:rPr lang="de-DE" sz="1400" dirty="0">
                <a:solidFill>
                  <a:schemeClr val="tx1"/>
                </a:solidFill>
              </a:rPr>
              <a:t> </a:t>
            </a:r>
          </a:p>
          <a:p>
            <a:pPr>
              <a:lnSpc>
                <a:spcPct val="100000"/>
              </a:lnSpc>
            </a:pPr>
            <a:r>
              <a:rPr lang="de-DE" sz="1400" dirty="0">
                <a:solidFill>
                  <a:schemeClr val="tx1"/>
                </a:solidFill>
              </a:rPr>
              <a:t>Selbstorganisierte Zusammenschlüsse nach diesem Buch sind solche</a:t>
            </a:r>
          </a:p>
          <a:p>
            <a:pPr>
              <a:lnSpc>
                <a:spcPct val="100000"/>
              </a:lnSpc>
            </a:pPr>
            <a:endParaRPr lang="de-DE" sz="1400" dirty="0">
              <a:solidFill>
                <a:schemeClr val="tx1"/>
              </a:solidFill>
            </a:endParaRPr>
          </a:p>
          <a:p>
            <a:pPr>
              <a:lnSpc>
                <a:spcPct val="100000"/>
              </a:lnSpc>
            </a:pPr>
            <a:r>
              <a:rPr lang="de-DE" sz="1400" dirty="0">
                <a:solidFill>
                  <a:schemeClr val="tx1"/>
                </a:solidFill>
              </a:rPr>
              <a:t>in denen sich nicht in berufsständische Organisationen der Kinder- und Jugendhilfe eingebundene Personen:</a:t>
            </a:r>
          </a:p>
          <a:p>
            <a:pPr marL="285750" indent="-285750">
              <a:lnSpc>
                <a:spcPct val="100000"/>
              </a:lnSpc>
              <a:buFont typeface="Arial" panose="020B0604020202020204" pitchFamily="34" charset="0"/>
              <a:buChar char="•"/>
            </a:pPr>
            <a:r>
              <a:rPr lang="de-DE" sz="1400" dirty="0">
                <a:solidFill>
                  <a:schemeClr val="tx1"/>
                </a:solidFill>
              </a:rPr>
              <a:t>insbesondere Leistungsberechtigte und Leistungsempfänger nach diesem Buch sowie </a:t>
            </a:r>
          </a:p>
          <a:p>
            <a:pPr marL="285750" indent="-285750">
              <a:lnSpc>
                <a:spcPct val="100000"/>
              </a:lnSpc>
              <a:buFont typeface="Arial" panose="020B0604020202020204" pitchFamily="34" charset="0"/>
              <a:buChar char="•"/>
            </a:pPr>
            <a:r>
              <a:rPr lang="de-DE" sz="1400" dirty="0">
                <a:solidFill>
                  <a:schemeClr val="tx1"/>
                </a:solidFill>
              </a:rPr>
              <a:t>ehrenamtlich in der Kinder- und Jugendhilfe tätige Personen, </a:t>
            </a:r>
          </a:p>
          <a:p>
            <a:pPr marL="285750" indent="-285750">
              <a:lnSpc>
                <a:spcPct val="100000"/>
              </a:lnSpc>
              <a:buFont typeface="Arial" panose="020B0604020202020204" pitchFamily="34" charset="0"/>
              <a:buChar char="•"/>
            </a:pPr>
            <a:endParaRPr lang="de-DE" sz="1400" dirty="0">
              <a:solidFill>
                <a:schemeClr val="tx1"/>
              </a:solidFill>
            </a:endParaRPr>
          </a:p>
          <a:p>
            <a:pPr>
              <a:lnSpc>
                <a:spcPct val="100000"/>
              </a:lnSpc>
            </a:pPr>
            <a:r>
              <a:rPr lang="de-DE" sz="1400" dirty="0">
                <a:solidFill>
                  <a:schemeClr val="tx1"/>
                </a:solidFill>
              </a:rPr>
              <a:t>nicht nur vorübergehend mit dem Ziel zusammenschließen</a:t>
            </a:r>
          </a:p>
          <a:p>
            <a:pPr>
              <a:lnSpc>
                <a:spcPct val="100000"/>
              </a:lnSpc>
            </a:pPr>
            <a:endParaRPr lang="de-DE" sz="1400" dirty="0">
              <a:solidFill>
                <a:schemeClr val="tx1"/>
              </a:solidFill>
            </a:endParaRPr>
          </a:p>
          <a:p>
            <a:pPr>
              <a:lnSpc>
                <a:spcPct val="100000"/>
              </a:lnSpc>
            </a:pPr>
            <a:r>
              <a:rPr lang="de-DE" sz="1400" dirty="0">
                <a:solidFill>
                  <a:schemeClr val="tx1"/>
                </a:solidFill>
              </a:rPr>
              <a:t>um Adressatinnen und Adressaten der Kinder- und Jugendhilfe zu unterstützen, zu begleiten und </a:t>
            </a:r>
          </a:p>
          <a:p>
            <a:pPr>
              <a:lnSpc>
                <a:spcPct val="100000"/>
              </a:lnSpc>
            </a:pPr>
            <a:r>
              <a:rPr lang="de-DE" sz="1400" dirty="0">
                <a:solidFill>
                  <a:schemeClr val="tx1"/>
                </a:solidFill>
              </a:rPr>
              <a:t>zu fördern</a:t>
            </a:r>
          </a:p>
          <a:p>
            <a:pPr>
              <a:lnSpc>
                <a:spcPct val="100000"/>
              </a:lnSpc>
            </a:pPr>
            <a:endParaRPr lang="de-DE" sz="1400" dirty="0">
              <a:solidFill>
                <a:schemeClr val="tx1"/>
              </a:solidFill>
            </a:endParaRPr>
          </a:p>
          <a:p>
            <a:pPr>
              <a:lnSpc>
                <a:spcPct val="100000"/>
              </a:lnSpc>
            </a:pPr>
            <a:r>
              <a:rPr lang="de-DE" sz="1400" dirty="0">
                <a:solidFill>
                  <a:schemeClr val="tx1"/>
                </a:solidFill>
              </a:rPr>
              <a:t>Sie umfassen Selbstvertretungen sowohl innerhalb von Einrichtungen und Institutionen als auch im Rahmen gesellschaftlichen Engagements zur Wahrnehmung eigener Interessen sowie die verschiedenen Formen der Selbsthilfe</a:t>
            </a:r>
          </a:p>
          <a:p>
            <a:pPr>
              <a:lnSpc>
                <a:spcPct val="100000"/>
              </a:lnSpc>
            </a:pPr>
            <a:endParaRPr lang="de-DE" sz="1400" dirty="0">
              <a:solidFill>
                <a:schemeClr val="tx1"/>
              </a:solidFill>
            </a:endParaRPr>
          </a:p>
          <a:p>
            <a:pPr>
              <a:lnSpc>
                <a:spcPct val="100000"/>
              </a:lnSpc>
            </a:pPr>
            <a:endParaRPr lang="de-DE" sz="1400" dirty="0">
              <a:solidFill>
                <a:schemeClr val="tx1"/>
              </a:solidFill>
            </a:endParaRPr>
          </a:p>
          <a:p>
            <a:pPr>
              <a:lnSpc>
                <a:spcPct val="100000"/>
              </a:lnSpc>
            </a:pPr>
            <a:endParaRPr lang="de-DE" sz="1400" dirty="0">
              <a:solidFill>
                <a:schemeClr val="tx1"/>
              </a:solidFill>
            </a:endParaRPr>
          </a:p>
          <a:p>
            <a:pPr>
              <a:lnSpc>
                <a:spcPct val="100000"/>
              </a:lnSpc>
            </a:pPr>
            <a:endParaRPr lang="de-DE" dirty="0"/>
          </a:p>
        </p:txBody>
      </p:sp>
    </p:spTree>
    <p:extLst>
      <p:ext uri="{BB962C8B-B14F-4D97-AF65-F5344CB8AC3E}">
        <p14:creationId xmlns:p14="http://schemas.microsoft.com/office/powerpoint/2010/main" val="1544983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082254" y="2557289"/>
            <a:ext cx="8136904" cy="4608512"/>
          </a:xfrm>
        </p:spPr>
        <p:txBody>
          <a:bodyPr>
            <a:normAutofit/>
          </a:bodyPr>
          <a:lstStyle/>
          <a:p>
            <a:r>
              <a:rPr lang="de-DE" sz="3000" b="1" dirty="0">
                <a:solidFill>
                  <a:schemeClr val="tx1"/>
                </a:solidFill>
              </a:rPr>
              <a:t>§ 4a Selbstorganisierte Zusammenschlüsse</a:t>
            </a:r>
            <a:endParaRPr lang="de-DE" sz="3000" dirty="0"/>
          </a:p>
          <a:p>
            <a:pPr>
              <a:lnSpc>
                <a:spcPct val="100000"/>
              </a:lnSpc>
            </a:pPr>
            <a:r>
              <a:rPr lang="de-DE" sz="1400" dirty="0">
                <a:solidFill>
                  <a:schemeClr val="tx1"/>
                </a:solidFill>
              </a:rPr>
              <a:t> </a:t>
            </a:r>
          </a:p>
          <a:p>
            <a:pPr>
              <a:lnSpc>
                <a:spcPct val="100000"/>
              </a:lnSpc>
            </a:pPr>
            <a:r>
              <a:rPr lang="de-DE" sz="1400" dirty="0">
                <a:solidFill>
                  <a:schemeClr val="tx1"/>
                </a:solidFill>
              </a:rPr>
              <a:t>Selbstvertretung bedeutet</a:t>
            </a:r>
          </a:p>
          <a:p>
            <a:pPr marL="285750" indent="-285750">
              <a:lnSpc>
                <a:spcPct val="100000"/>
              </a:lnSpc>
              <a:buFont typeface="Wingdings" panose="05000000000000000000" pitchFamily="2" charset="2"/>
              <a:buChar char="à"/>
            </a:pPr>
            <a:r>
              <a:rPr lang="de-DE" sz="1400" dirty="0">
                <a:solidFill>
                  <a:schemeClr val="tx1"/>
                </a:solidFill>
              </a:rPr>
              <a:t>dass Leistungsempfänger*innen Kinder- und Jugendhilfeleistungen sich selbst vertreten oder</a:t>
            </a:r>
          </a:p>
          <a:p>
            <a:pPr marL="285750" indent="-285750">
              <a:lnSpc>
                <a:spcPct val="100000"/>
              </a:lnSpc>
              <a:buFont typeface="Wingdings" panose="05000000000000000000" pitchFamily="2" charset="2"/>
              <a:buChar char="à"/>
            </a:pPr>
            <a:r>
              <a:rPr lang="de-DE" sz="1400" dirty="0">
                <a:solidFill>
                  <a:schemeClr val="tx1"/>
                </a:solidFill>
              </a:rPr>
              <a:t>durch ehrenamtlich in der Kinder- und Jugendhilfe tätige Personen</a:t>
            </a:r>
          </a:p>
          <a:p>
            <a:pPr>
              <a:lnSpc>
                <a:spcPct val="100000"/>
              </a:lnSpc>
            </a:pPr>
            <a:r>
              <a:rPr lang="de-DE" sz="1400" dirty="0">
                <a:solidFill>
                  <a:schemeClr val="tx1"/>
                </a:solidFill>
              </a:rPr>
              <a:t>und </a:t>
            </a:r>
          </a:p>
          <a:p>
            <a:pPr marL="285750" indent="-285750">
              <a:lnSpc>
                <a:spcPct val="100000"/>
              </a:lnSpc>
              <a:buFont typeface="Wingdings" panose="05000000000000000000" pitchFamily="2" charset="2"/>
              <a:buChar char="à"/>
            </a:pPr>
            <a:r>
              <a:rPr lang="de-DE" sz="1400" dirty="0">
                <a:solidFill>
                  <a:schemeClr val="tx1"/>
                </a:solidFill>
              </a:rPr>
              <a:t>ihre Interessen nicht durch Haupt- oder Ehrenamtliche vertreten lassen, die nicht selbst Leistungsempfänger*innen sind oder waren</a:t>
            </a:r>
          </a:p>
          <a:p>
            <a:pPr>
              <a:lnSpc>
                <a:spcPct val="100000"/>
              </a:lnSpc>
            </a:pPr>
            <a:endParaRPr lang="de-DE" sz="1400" dirty="0">
              <a:solidFill>
                <a:schemeClr val="tx1"/>
              </a:solidFill>
            </a:endParaRPr>
          </a:p>
          <a:p>
            <a:pPr>
              <a:lnSpc>
                <a:spcPct val="100000"/>
              </a:lnSpc>
            </a:pPr>
            <a:r>
              <a:rPr lang="de-DE" sz="1400" dirty="0">
                <a:solidFill>
                  <a:schemeClr val="tx1"/>
                </a:solidFill>
              </a:rPr>
              <a:t>Beispiele:</a:t>
            </a:r>
          </a:p>
          <a:p>
            <a:pPr>
              <a:lnSpc>
                <a:spcPct val="100000"/>
              </a:lnSpc>
            </a:pPr>
            <a:r>
              <a:rPr lang="de-DE" sz="1400" dirty="0">
                <a:solidFill>
                  <a:schemeClr val="tx1"/>
                </a:solidFill>
                <a:sym typeface="Wingdings" panose="05000000000000000000" pitchFamily="2" charset="2"/>
              </a:rPr>
              <a:t> </a:t>
            </a:r>
            <a:r>
              <a:rPr lang="de-DE" sz="1400" dirty="0">
                <a:solidFill>
                  <a:schemeClr val="tx1"/>
                </a:solidFill>
              </a:rPr>
              <a:t>Selbsthilfeorganisationen</a:t>
            </a:r>
            <a:br>
              <a:rPr lang="de-DE" sz="1400" dirty="0">
                <a:solidFill>
                  <a:schemeClr val="tx1"/>
                </a:solidFill>
              </a:rPr>
            </a:br>
            <a:br>
              <a:rPr lang="de-DE" sz="1400" dirty="0">
                <a:solidFill>
                  <a:schemeClr val="tx1"/>
                </a:solidFill>
              </a:rPr>
            </a:br>
            <a:r>
              <a:rPr lang="de-DE" sz="1400" dirty="0">
                <a:solidFill>
                  <a:schemeClr val="tx1"/>
                </a:solidFill>
                <a:sym typeface="Wingdings" panose="05000000000000000000" pitchFamily="2" charset="2"/>
              </a:rPr>
              <a:t> </a:t>
            </a:r>
            <a:r>
              <a:rPr lang="de-DE" sz="1400" dirty="0">
                <a:solidFill>
                  <a:schemeClr val="tx1"/>
                </a:solidFill>
              </a:rPr>
              <a:t>„</a:t>
            </a:r>
            <a:r>
              <a:rPr lang="de-DE" sz="1400" dirty="0" err="1">
                <a:solidFill>
                  <a:schemeClr val="tx1"/>
                </a:solidFill>
              </a:rPr>
              <a:t>Careleavern</a:t>
            </a:r>
            <a:r>
              <a:rPr lang="de-DE" sz="1400" dirty="0">
                <a:solidFill>
                  <a:schemeClr val="tx1"/>
                </a:solidFill>
              </a:rPr>
              <a:t>“</a:t>
            </a:r>
          </a:p>
          <a:p>
            <a:pPr>
              <a:lnSpc>
                <a:spcPct val="100000"/>
              </a:lnSpc>
            </a:pPr>
            <a:r>
              <a:rPr lang="de-DE" sz="1400" dirty="0">
                <a:solidFill>
                  <a:schemeClr val="tx1"/>
                </a:solidFill>
              </a:rPr>
              <a:t>	Junge Menschen aus Einrichtungen der Kinder- und Jugendhilfe und Pflegefamilien die 	sich selbst auf dem Weg in die Selbständigkeit unterstützen</a:t>
            </a:r>
          </a:p>
          <a:p>
            <a:pPr>
              <a:lnSpc>
                <a:spcPct val="100000"/>
              </a:lnSpc>
            </a:pPr>
            <a:endParaRPr lang="de-DE" sz="1400" dirty="0">
              <a:solidFill>
                <a:schemeClr val="tx1"/>
              </a:solidFill>
            </a:endParaRPr>
          </a:p>
          <a:p>
            <a:pPr>
              <a:lnSpc>
                <a:spcPct val="100000"/>
              </a:lnSpc>
            </a:pPr>
            <a:endParaRPr lang="de-DE" sz="1400" dirty="0">
              <a:solidFill>
                <a:schemeClr val="tx1"/>
              </a:solidFill>
            </a:endParaRPr>
          </a:p>
          <a:p>
            <a:pPr>
              <a:lnSpc>
                <a:spcPct val="100000"/>
              </a:lnSpc>
            </a:pPr>
            <a:endParaRPr lang="de-DE" dirty="0"/>
          </a:p>
        </p:txBody>
      </p:sp>
    </p:spTree>
    <p:extLst>
      <p:ext uri="{BB962C8B-B14F-4D97-AF65-F5344CB8AC3E}">
        <p14:creationId xmlns:p14="http://schemas.microsoft.com/office/powerpoint/2010/main" val="4131553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082254" y="2557289"/>
            <a:ext cx="8136904" cy="4608512"/>
          </a:xfrm>
        </p:spPr>
        <p:txBody>
          <a:bodyPr>
            <a:normAutofit lnSpcReduction="10000"/>
          </a:bodyPr>
          <a:lstStyle/>
          <a:p>
            <a:r>
              <a:rPr lang="de-DE" sz="3000" b="1" dirty="0">
                <a:solidFill>
                  <a:schemeClr val="tx1"/>
                </a:solidFill>
              </a:rPr>
              <a:t>§ 4a Selbstorganisierte Zusammenschlüsse</a:t>
            </a:r>
            <a:endParaRPr lang="de-DE" sz="3000" dirty="0"/>
          </a:p>
          <a:p>
            <a:pPr>
              <a:lnSpc>
                <a:spcPct val="100000"/>
              </a:lnSpc>
            </a:pPr>
            <a:r>
              <a:rPr lang="de-DE" sz="1400" dirty="0">
                <a:solidFill>
                  <a:schemeClr val="tx1"/>
                </a:solidFill>
              </a:rPr>
              <a:t> </a:t>
            </a:r>
          </a:p>
          <a:p>
            <a:pPr>
              <a:lnSpc>
                <a:spcPct val="100000"/>
              </a:lnSpc>
            </a:pPr>
            <a:r>
              <a:rPr lang="de-DE" sz="1400" dirty="0">
                <a:solidFill>
                  <a:schemeClr val="tx1"/>
                </a:solidFill>
              </a:rPr>
              <a:t>Selbstvertretung bedeutet</a:t>
            </a:r>
          </a:p>
          <a:p>
            <a:pPr marL="285750" indent="-285750">
              <a:lnSpc>
                <a:spcPct val="100000"/>
              </a:lnSpc>
              <a:buFont typeface="Wingdings" panose="05000000000000000000" pitchFamily="2" charset="2"/>
              <a:buChar char="à"/>
            </a:pPr>
            <a:r>
              <a:rPr lang="de-DE" sz="1400" dirty="0">
                <a:solidFill>
                  <a:schemeClr val="tx1"/>
                </a:solidFill>
              </a:rPr>
              <a:t>dass Leistungsempfänger*innen Kinder- und Jugendhilfeleistungen sich selbst vertreten oder</a:t>
            </a:r>
          </a:p>
          <a:p>
            <a:pPr marL="285750" indent="-285750">
              <a:lnSpc>
                <a:spcPct val="100000"/>
              </a:lnSpc>
              <a:buFont typeface="Wingdings" panose="05000000000000000000" pitchFamily="2" charset="2"/>
              <a:buChar char="à"/>
            </a:pPr>
            <a:r>
              <a:rPr lang="de-DE" sz="1400" dirty="0">
                <a:solidFill>
                  <a:schemeClr val="tx1"/>
                </a:solidFill>
              </a:rPr>
              <a:t>durch ehrenamtlich in der Kinder- und Jugendhilfe tätige Personen</a:t>
            </a:r>
          </a:p>
          <a:p>
            <a:pPr>
              <a:lnSpc>
                <a:spcPct val="100000"/>
              </a:lnSpc>
            </a:pPr>
            <a:r>
              <a:rPr lang="de-DE" sz="1400" dirty="0">
                <a:solidFill>
                  <a:schemeClr val="tx1"/>
                </a:solidFill>
              </a:rPr>
              <a:t>und </a:t>
            </a:r>
          </a:p>
          <a:p>
            <a:pPr marL="285750" indent="-285750">
              <a:lnSpc>
                <a:spcPct val="100000"/>
              </a:lnSpc>
              <a:buFont typeface="Wingdings" panose="05000000000000000000" pitchFamily="2" charset="2"/>
              <a:buChar char="à"/>
            </a:pPr>
            <a:r>
              <a:rPr lang="de-DE" sz="1400" dirty="0">
                <a:solidFill>
                  <a:schemeClr val="tx1"/>
                </a:solidFill>
              </a:rPr>
              <a:t>ihre Interessen nicht durch Haupt- oder Ehrenamtliche vertreten lassen, die nicht selbst Leistungsempfänger*innen sind oder waren</a:t>
            </a:r>
          </a:p>
          <a:p>
            <a:pPr>
              <a:lnSpc>
                <a:spcPct val="100000"/>
              </a:lnSpc>
            </a:pPr>
            <a:endParaRPr lang="de-DE" sz="1400" dirty="0">
              <a:solidFill>
                <a:schemeClr val="tx1"/>
              </a:solidFill>
            </a:endParaRPr>
          </a:p>
          <a:p>
            <a:pPr>
              <a:lnSpc>
                <a:spcPct val="100000"/>
              </a:lnSpc>
            </a:pPr>
            <a:r>
              <a:rPr lang="de-DE" sz="1400" dirty="0">
                <a:solidFill>
                  <a:schemeClr val="tx1"/>
                </a:solidFill>
              </a:rPr>
              <a:t>Beispiele:</a:t>
            </a:r>
          </a:p>
          <a:p>
            <a:pPr marL="285750" indent="-285750">
              <a:lnSpc>
                <a:spcPct val="100000"/>
              </a:lnSpc>
              <a:buFont typeface="Wingdings" panose="05000000000000000000" pitchFamily="2" charset="2"/>
              <a:buChar char="à"/>
            </a:pPr>
            <a:r>
              <a:rPr lang="de-DE" sz="1400" dirty="0">
                <a:solidFill>
                  <a:schemeClr val="tx1"/>
                </a:solidFill>
              </a:rPr>
              <a:t>Interessenvertretungen:</a:t>
            </a:r>
          </a:p>
          <a:p>
            <a:pPr>
              <a:lnSpc>
                <a:spcPct val="100000"/>
              </a:lnSpc>
            </a:pPr>
            <a:r>
              <a:rPr lang="de-DE" sz="1400" dirty="0">
                <a:solidFill>
                  <a:schemeClr val="tx1"/>
                </a:solidFill>
              </a:rPr>
              <a:t>Von Eltern oder Pflegeeltern</a:t>
            </a:r>
          </a:p>
          <a:p>
            <a:pPr marL="285750" indent="-285750">
              <a:lnSpc>
                <a:spcPct val="100000"/>
              </a:lnSpc>
              <a:buFont typeface="Arial" panose="020B0604020202020204" pitchFamily="34" charset="0"/>
              <a:buChar char="•"/>
            </a:pPr>
            <a:r>
              <a:rPr lang="de-DE" sz="1400" dirty="0">
                <a:solidFill>
                  <a:schemeClr val="tx1"/>
                </a:solidFill>
              </a:rPr>
              <a:t>im Rahmen der Mitbestimmung in Einrichtungen und Institutionen der Kinder- und Jugendhilfe oder </a:t>
            </a:r>
          </a:p>
          <a:p>
            <a:pPr marL="285750" indent="-285750">
              <a:lnSpc>
                <a:spcPct val="100000"/>
              </a:lnSpc>
              <a:buFont typeface="Arial" panose="020B0604020202020204" pitchFamily="34" charset="0"/>
              <a:buChar char="•"/>
            </a:pPr>
            <a:r>
              <a:rPr lang="de-DE" sz="1400" dirty="0">
                <a:solidFill>
                  <a:schemeClr val="tx1"/>
                </a:solidFill>
              </a:rPr>
              <a:t>im Rahmen gesellschaftlichen Engagements im Gemeinwesen auf politischer Ebene</a:t>
            </a:r>
          </a:p>
          <a:p>
            <a:pPr>
              <a:lnSpc>
                <a:spcPct val="100000"/>
              </a:lnSpc>
            </a:pPr>
            <a:r>
              <a:rPr lang="de-DE" sz="1400" dirty="0">
                <a:solidFill>
                  <a:schemeClr val="tx1"/>
                </a:solidFill>
              </a:rPr>
              <a:t> zu vertreten oder sich in der Selbsthilfe zu engagieren.</a:t>
            </a:r>
          </a:p>
          <a:p>
            <a:pPr>
              <a:lnSpc>
                <a:spcPct val="100000"/>
              </a:lnSpc>
            </a:pPr>
            <a:endParaRPr lang="de-DE" sz="1400" dirty="0">
              <a:solidFill>
                <a:schemeClr val="tx1"/>
              </a:solidFill>
            </a:endParaRPr>
          </a:p>
          <a:p>
            <a:pPr>
              <a:lnSpc>
                <a:spcPct val="100000"/>
              </a:lnSpc>
            </a:pPr>
            <a:r>
              <a:rPr lang="de-DE" sz="1400" dirty="0">
                <a:solidFill>
                  <a:schemeClr val="tx1"/>
                </a:solidFill>
              </a:rPr>
              <a:t>&lt;-&gt; nicht in berufsständische Organisationen der Kinder- und Jugendhilfe eingebundene Personen:</a:t>
            </a:r>
          </a:p>
          <a:p>
            <a:pPr>
              <a:lnSpc>
                <a:spcPct val="100000"/>
              </a:lnSpc>
            </a:pPr>
            <a:r>
              <a:rPr lang="de-DE" sz="1400" dirty="0">
                <a:solidFill>
                  <a:schemeClr val="tx1"/>
                </a:solidFill>
              </a:rPr>
              <a:t>z.B. Zusammenschlüsse von Fachkräften in einzelnen Tätigkeitsbereichen der Jugendhilfe</a:t>
            </a:r>
          </a:p>
          <a:p>
            <a:pPr>
              <a:lnSpc>
                <a:spcPct val="100000"/>
              </a:lnSpc>
            </a:pPr>
            <a:endParaRPr lang="de-DE" sz="1400" dirty="0">
              <a:solidFill>
                <a:schemeClr val="tx1"/>
              </a:solidFill>
            </a:endParaRPr>
          </a:p>
          <a:p>
            <a:pPr>
              <a:lnSpc>
                <a:spcPct val="100000"/>
              </a:lnSpc>
            </a:pPr>
            <a:endParaRPr lang="de-DE" sz="1400" dirty="0">
              <a:solidFill>
                <a:schemeClr val="tx1"/>
              </a:solidFill>
            </a:endParaRPr>
          </a:p>
          <a:p>
            <a:pPr>
              <a:lnSpc>
                <a:spcPct val="100000"/>
              </a:lnSpc>
            </a:pPr>
            <a:endParaRPr lang="de-DE" sz="1400" dirty="0">
              <a:solidFill>
                <a:schemeClr val="tx1"/>
              </a:solidFill>
            </a:endParaRPr>
          </a:p>
          <a:p>
            <a:pPr>
              <a:lnSpc>
                <a:spcPct val="100000"/>
              </a:lnSpc>
            </a:pPr>
            <a:endParaRPr lang="de-DE" dirty="0"/>
          </a:p>
        </p:txBody>
      </p:sp>
    </p:spTree>
    <p:extLst>
      <p:ext uri="{BB962C8B-B14F-4D97-AF65-F5344CB8AC3E}">
        <p14:creationId xmlns:p14="http://schemas.microsoft.com/office/powerpoint/2010/main" val="248850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5" end="15"/>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22214" y="2557290"/>
            <a:ext cx="8496944" cy="792088"/>
          </a:xfrm>
        </p:spPr>
        <p:txBody>
          <a:bodyPr>
            <a:normAutofit fontScale="90000"/>
          </a:bodyPr>
          <a:lstStyle/>
          <a:p>
            <a:r>
              <a:rPr lang="de-DE" sz="2700" b="1" dirty="0">
                <a:solidFill>
                  <a:schemeClr val="tx1"/>
                </a:solidFill>
              </a:rPr>
              <a:t>Ablauf	</a:t>
            </a:r>
            <a:br>
              <a:rPr lang="de-DE" sz="2200" b="1" dirty="0"/>
            </a:br>
            <a:br>
              <a:rPr lang="de-DE" sz="2800" dirty="0"/>
            </a:br>
            <a:endParaRPr lang="de-DE" sz="2800" dirty="0"/>
          </a:p>
        </p:txBody>
      </p:sp>
      <p:sp>
        <p:nvSpPr>
          <p:cNvPr id="3" name="Untertitel 2"/>
          <p:cNvSpPr>
            <a:spLocks noGrp="1"/>
          </p:cNvSpPr>
          <p:nvPr>
            <p:ph type="subTitle" idx="1"/>
          </p:nvPr>
        </p:nvSpPr>
        <p:spPr>
          <a:xfrm>
            <a:off x="1082254" y="3205362"/>
            <a:ext cx="7546585" cy="3240360"/>
          </a:xfrm>
        </p:spPr>
        <p:txBody>
          <a:bodyPr>
            <a:normAutofit/>
          </a:bodyPr>
          <a:lstStyle/>
          <a:p>
            <a:pPr marL="457200" indent="-457200">
              <a:buFont typeface="+mj-lt"/>
              <a:buAutoNum type="arabicPeriod"/>
            </a:pPr>
            <a:r>
              <a:rPr lang="de-DE" dirty="0"/>
              <a:t>Einführung</a:t>
            </a:r>
          </a:p>
          <a:p>
            <a:pPr marL="457200" indent="-457200">
              <a:buFont typeface="+mj-lt"/>
              <a:buAutoNum type="arabicPeriod"/>
            </a:pPr>
            <a:r>
              <a:rPr lang="de-DE" dirty="0"/>
              <a:t>Inklusion</a:t>
            </a:r>
          </a:p>
          <a:p>
            <a:pPr marL="457200" indent="-457200">
              <a:buFont typeface="+mj-lt"/>
              <a:buAutoNum type="arabicPeriod"/>
            </a:pPr>
            <a:r>
              <a:rPr lang="de-DE" dirty="0"/>
              <a:t>Weitere gesetzliche Änderungen</a:t>
            </a:r>
          </a:p>
        </p:txBody>
      </p:sp>
      <p:pic>
        <p:nvPicPr>
          <p:cNvPr id="4" name="Grafik 3">
            <a:extLst>
              <a:ext uri="{FF2B5EF4-FFF2-40B4-BE49-F238E27FC236}">
                <a16:creationId xmlns:a16="http://schemas.microsoft.com/office/drawing/2014/main" id="{C20D665E-49BD-1980-FB33-B94F8E9924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8798" y="6301705"/>
            <a:ext cx="3734651" cy="1003529"/>
          </a:xfrm>
          <a:prstGeom prst="rect">
            <a:avLst/>
          </a:prstGeom>
        </p:spPr>
      </p:pic>
    </p:spTree>
    <p:extLst>
      <p:ext uri="{BB962C8B-B14F-4D97-AF65-F5344CB8AC3E}">
        <p14:creationId xmlns:p14="http://schemas.microsoft.com/office/powerpoint/2010/main" val="1328335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082254" y="2557289"/>
            <a:ext cx="8136904" cy="4608512"/>
          </a:xfrm>
        </p:spPr>
        <p:txBody>
          <a:bodyPr>
            <a:normAutofit/>
          </a:bodyPr>
          <a:lstStyle/>
          <a:p>
            <a:r>
              <a:rPr lang="de-DE" sz="3000" b="1" dirty="0">
                <a:solidFill>
                  <a:schemeClr val="tx1"/>
                </a:solidFill>
              </a:rPr>
              <a:t>§ 4a Selbstorganisierte Zusammenschlüsse</a:t>
            </a:r>
            <a:endParaRPr lang="de-DE" sz="3000" dirty="0"/>
          </a:p>
          <a:p>
            <a:pPr>
              <a:lnSpc>
                <a:spcPct val="100000"/>
              </a:lnSpc>
            </a:pPr>
            <a:r>
              <a:rPr lang="de-DE" sz="1400" dirty="0">
                <a:solidFill>
                  <a:schemeClr val="tx1"/>
                </a:solidFill>
              </a:rPr>
              <a:t> </a:t>
            </a:r>
          </a:p>
          <a:p>
            <a:r>
              <a:rPr lang="de-DE" sz="1400" dirty="0">
                <a:solidFill>
                  <a:schemeClr val="tx1"/>
                </a:solidFill>
                <a:sym typeface="Wingdings" panose="05000000000000000000" pitchFamily="2" charset="2"/>
              </a:rPr>
              <a:t>die sich nicht nur vorübergehend zusammengeschlossen haben</a:t>
            </a:r>
          </a:p>
          <a:p>
            <a:endParaRPr lang="de-DE" sz="1400" dirty="0">
              <a:solidFill>
                <a:schemeClr val="tx1"/>
              </a:solidFill>
              <a:sym typeface="Wingdings" panose="05000000000000000000" pitchFamily="2" charset="2"/>
            </a:endParaRPr>
          </a:p>
          <a:p>
            <a:r>
              <a:rPr lang="de-DE" sz="1400" dirty="0">
                <a:solidFill>
                  <a:schemeClr val="tx1"/>
                </a:solidFill>
                <a:sym typeface="Wingdings" panose="05000000000000000000" pitchFamily="2" charset="2"/>
              </a:rPr>
              <a:t>Beispiele:</a:t>
            </a:r>
          </a:p>
          <a:p>
            <a:pPr marL="285750" indent="-285750">
              <a:lnSpc>
                <a:spcPct val="100000"/>
              </a:lnSpc>
              <a:buFont typeface="Wingdings" panose="05000000000000000000" pitchFamily="2" charset="2"/>
              <a:buChar char="à"/>
            </a:pPr>
            <a:r>
              <a:rPr lang="de-DE" sz="1400" dirty="0">
                <a:solidFill>
                  <a:schemeClr val="tx1"/>
                </a:solidFill>
                <a:sym typeface="Wingdings" panose="05000000000000000000" pitchFamily="2" charset="2"/>
              </a:rPr>
              <a:t>auf Dauer angelegte Zusammenschlüsse</a:t>
            </a:r>
          </a:p>
          <a:p>
            <a:pPr marL="285750" indent="-285750">
              <a:lnSpc>
                <a:spcPct val="100000"/>
              </a:lnSpc>
              <a:buFont typeface="Wingdings" panose="05000000000000000000" pitchFamily="2" charset="2"/>
              <a:buChar char="à"/>
            </a:pPr>
            <a:r>
              <a:rPr lang="de-DE" sz="1400" dirty="0">
                <a:solidFill>
                  <a:schemeClr val="tx1"/>
                </a:solidFill>
                <a:sym typeface="Wingdings" panose="05000000000000000000" pitchFamily="2" charset="2"/>
              </a:rPr>
              <a:t>aber auch projektartig auf ein gewisses Ziel ausgerichtete Zusammenschlüsse, die sich nach Zielerreichung wieder auflösen</a:t>
            </a:r>
          </a:p>
          <a:p>
            <a:endParaRPr lang="de-DE" sz="1400" dirty="0">
              <a:solidFill>
                <a:schemeClr val="tx1"/>
              </a:solidFill>
              <a:sym typeface="Wingdings" panose="05000000000000000000" pitchFamily="2" charset="2"/>
            </a:endParaRPr>
          </a:p>
          <a:p>
            <a:pPr>
              <a:lnSpc>
                <a:spcPct val="100000"/>
              </a:lnSpc>
            </a:pPr>
            <a:r>
              <a:rPr lang="de-DE" sz="1400" dirty="0">
                <a:solidFill>
                  <a:schemeClr val="tx1"/>
                </a:solidFill>
                <a:sym typeface="Wingdings" panose="05000000000000000000" pitchFamily="2" charset="2"/>
              </a:rPr>
              <a:t>&lt;-&gt;</a:t>
            </a:r>
          </a:p>
          <a:p>
            <a:pPr marL="285750" indent="-285750">
              <a:lnSpc>
                <a:spcPct val="100000"/>
              </a:lnSpc>
              <a:buFont typeface="Wingdings" panose="05000000000000000000" pitchFamily="2" charset="2"/>
              <a:buChar char="à"/>
            </a:pPr>
            <a:r>
              <a:rPr lang="de-DE" sz="1400" dirty="0">
                <a:solidFill>
                  <a:schemeClr val="tx1"/>
                </a:solidFill>
              </a:rPr>
              <a:t>Spontan erfolgte Treffen</a:t>
            </a:r>
            <a:endParaRPr lang="de-DE" sz="1400" dirty="0">
              <a:solidFill>
                <a:schemeClr val="tx1"/>
              </a:solidFill>
              <a:sym typeface="Wingdings" panose="05000000000000000000" pitchFamily="2" charset="2"/>
            </a:endParaRPr>
          </a:p>
          <a:p>
            <a:pPr>
              <a:lnSpc>
                <a:spcPct val="100000"/>
              </a:lnSpc>
            </a:pPr>
            <a:endParaRPr lang="de-DE" sz="1400" dirty="0">
              <a:solidFill>
                <a:schemeClr val="tx1"/>
              </a:solidFill>
            </a:endParaRPr>
          </a:p>
          <a:p>
            <a:pPr>
              <a:lnSpc>
                <a:spcPct val="100000"/>
              </a:lnSpc>
            </a:pPr>
            <a:endParaRPr lang="de-DE" sz="1400" dirty="0">
              <a:solidFill>
                <a:schemeClr val="tx1"/>
              </a:solidFill>
            </a:endParaRPr>
          </a:p>
          <a:p>
            <a:pPr>
              <a:lnSpc>
                <a:spcPct val="100000"/>
              </a:lnSpc>
            </a:pPr>
            <a:endParaRPr lang="de-DE" dirty="0"/>
          </a:p>
        </p:txBody>
      </p:sp>
    </p:spTree>
    <p:extLst>
      <p:ext uri="{BB962C8B-B14F-4D97-AF65-F5344CB8AC3E}">
        <p14:creationId xmlns:p14="http://schemas.microsoft.com/office/powerpoint/2010/main" val="4178915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082254" y="2557289"/>
            <a:ext cx="8136904" cy="4608512"/>
          </a:xfrm>
        </p:spPr>
        <p:txBody>
          <a:bodyPr>
            <a:normAutofit/>
          </a:bodyPr>
          <a:lstStyle/>
          <a:p>
            <a:r>
              <a:rPr lang="de-DE" sz="3000" b="1" dirty="0">
                <a:solidFill>
                  <a:schemeClr val="tx1"/>
                </a:solidFill>
              </a:rPr>
              <a:t>§ 4a Selbstorganisierte Zusammenschlüsse</a:t>
            </a:r>
            <a:endParaRPr lang="de-DE" sz="3000" dirty="0"/>
          </a:p>
          <a:p>
            <a:pPr>
              <a:lnSpc>
                <a:spcPct val="100000"/>
              </a:lnSpc>
            </a:pPr>
            <a:r>
              <a:rPr lang="de-DE" sz="1400" dirty="0">
                <a:solidFill>
                  <a:schemeClr val="tx1"/>
                </a:solidFill>
              </a:rPr>
              <a:t> </a:t>
            </a:r>
          </a:p>
          <a:p>
            <a:r>
              <a:rPr lang="de-DE" sz="1400" dirty="0">
                <a:solidFill>
                  <a:schemeClr val="tx1"/>
                </a:solidFill>
                <a:sym typeface="Wingdings" panose="05000000000000000000" pitchFamily="2" charset="2"/>
              </a:rPr>
              <a:t>Organisationsgrad</a:t>
            </a:r>
          </a:p>
          <a:p>
            <a:endParaRPr lang="de-DE" sz="1400" dirty="0">
              <a:solidFill>
                <a:schemeClr val="tx1"/>
              </a:solidFill>
              <a:sym typeface="Wingdings" panose="05000000000000000000" pitchFamily="2" charset="2"/>
            </a:endParaRPr>
          </a:p>
          <a:p>
            <a:pPr marL="285750" indent="-285750">
              <a:lnSpc>
                <a:spcPct val="100000"/>
              </a:lnSpc>
              <a:buFont typeface="Wingdings" panose="05000000000000000000" pitchFamily="2" charset="2"/>
              <a:buChar char="à"/>
            </a:pPr>
            <a:r>
              <a:rPr lang="de-DE" sz="1400" dirty="0">
                <a:solidFill>
                  <a:schemeClr val="tx1"/>
                </a:solidFill>
              </a:rPr>
              <a:t>Halbwegs festgelegte und nach außen erkennbare Organisation sein</a:t>
            </a:r>
          </a:p>
          <a:p>
            <a:pPr marL="285750" indent="-285750">
              <a:lnSpc>
                <a:spcPct val="100000"/>
              </a:lnSpc>
              <a:buFont typeface="Wingdings" panose="05000000000000000000" pitchFamily="2" charset="2"/>
              <a:buChar char="à"/>
            </a:pPr>
            <a:r>
              <a:rPr lang="de-DE" sz="1400" dirty="0">
                <a:solidFill>
                  <a:schemeClr val="tx1"/>
                </a:solidFill>
              </a:rPr>
              <a:t>vereinbarte bzw. abgestimmte Mitverantwortung zu bestimmten Themen im Gemeinwesen</a:t>
            </a:r>
          </a:p>
          <a:p>
            <a:pPr>
              <a:lnSpc>
                <a:spcPct val="100000"/>
              </a:lnSpc>
            </a:pPr>
            <a:endParaRPr lang="de-DE" sz="1400" dirty="0">
              <a:solidFill>
                <a:schemeClr val="tx1"/>
              </a:solidFill>
            </a:endParaRPr>
          </a:p>
          <a:p>
            <a:pPr>
              <a:lnSpc>
                <a:spcPct val="100000"/>
              </a:lnSpc>
            </a:pPr>
            <a:endParaRPr lang="de-DE" sz="1400" dirty="0">
              <a:solidFill>
                <a:schemeClr val="tx1"/>
              </a:solidFill>
            </a:endParaRPr>
          </a:p>
          <a:p>
            <a:pPr>
              <a:lnSpc>
                <a:spcPct val="100000"/>
              </a:lnSpc>
            </a:pPr>
            <a:endParaRPr lang="de-DE" dirty="0"/>
          </a:p>
        </p:txBody>
      </p:sp>
    </p:spTree>
    <p:extLst>
      <p:ext uri="{BB962C8B-B14F-4D97-AF65-F5344CB8AC3E}">
        <p14:creationId xmlns:p14="http://schemas.microsoft.com/office/powerpoint/2010/main" val="777147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082254" y="2557289"/>
            <a:ext cx="8136904" cy="4176464"/>
          </a:xfrm>
        </p:spPr>
        <p:txBody>
          <a:bodyPr>
            <a:normAutofit/>
          </a:bodyPr>
          <a:lstStyle/>
          <a:p>
            <a:r>
              <a:rPr lang="de-DE" sz="3000" b="1" dirty="0">
                <a:solidFill>
                  <a:schemeClr val="tx1"/>
                </a:solidFill>
              </a:rPr>
              <a:t>§ 4a Selbstorganisierte Zusammenschlüsse</a:t>
            </a:r>
            <a:endParaRPr lang="de-DE" sz="3000" dirty="0"/>
          </a:p>
          <a:p>
            <a:pPr>
              <a:lnSpc>
                <a:spcPct val="100000"/>
              </a:lnSpc>
            </a:pPr>
            <a:r>
              <a:rPr lang="de-DE" sz="1400" dirty="0">
                <a:solidFill>
                  <a:schemeClr val="tx1"/>
                </a:solidFill>
              </a:rPr>
              <a:t> (1) 1 Selbstorganisierte Zusammenschlüsse nach diesem Buch sind solche, in denen sich nicht in berufsständische Organisationen der Kinder- und Jugendhilfe eingebundene Personen, insbesondere Leistungsberechtigte und Leistungsempfänger nach diesem Buch sowie ehrenamtlich in der Kinder- und Jugendhilfe tätige Personen, nicht nur vorübergehend mit dem Ziel zusammenschließen, Adressatinnen und Adressaten der Kinder- und Jugendhilfe zu unterstützen, zu begleiten und zu fördern, sowie Selbsthilfekontaktstellen. 2 Sie umfassen Selbstvertretungen sowohl innerhalb von Einrichtungen und Institutionen als auch im Rahmen gesellschaftlichen Engagements zur Wahrnehmung eigener Interessen sowie die verschiedenen Formen der Selbsthilfe.</a:t>
            </a:r>
          </a:p>
          <a:p>
            <a:pPr>
              <a:lnSpc>
                <a:spcPct val="100000"/>
              </a:lnSpc>
            </a:pPr>
            <a:endParaRPr lang="de-DE" sz="1400" dirty="0">
              <a:solidFill>
                <a:schemeClr val="tx1"/>
              </a:solidFill>
            </a:endParaRPr>
          </a:p>
          <a:p>
            <a:pPr>
              <a:lnSpc>
                <a:spcPct val="100000"/>
              </a:lnSpc>
            </a:pPr>
            <a:r>
              <a:rPr lang="de-DE" sz="1400" dirty="0">
                <a:solidFill>
                  <a:schemeClr val="tx1"/>
                </a:solidFill>
              </a:rPr>
              <a:t>(2) Die öffentliche Jugendhilfe arbeitet mit den selbstorganisierten Zusammenschlüssen zusammen, insbesondere zur Lösung von Problemen im Gemeinwesen oder innerhalb von Einrichtungen zur Beteiligung in diese betreffenden Angelegenheiten, und wirkt auf eine partnerschaftliche Zusammenarbeit mit diesen innerhalb der freien Jugendhilfe hin.</a:t>
            </a:r>
          </a:p>
          <a:p>
            <a:pPr>
              <a:lnSpc>
                <a:spcPct val="100000"/>
              </a:lnSpc>
            </a:pPr>
            <a:endParaRPr lang="de-DE" sz="1400" dirty="0">
              <a:solidFill>
                <a:schemeClr val="tx1"/>
              </a:solidFill>
            </a:endParaRPr>
          </a:p>
          <a:p>
            <a:pPr>
              <a:lnSpc>
                <a:spcPct val="100000"/>
              </a:lnSpc>
            </a:pPr>
            <a:r>
              <a:rPr lang="de-DE" sz="1400" dirty="0">
                <a:solidFill>
                  <a:schemeClr val="tx1"/>
                </a:solidFill>
              </a:rPr>
              <a:t>(3) Die öffentliche Jugendhilfe soll die selbstorganisierten Zusammenschlüsse nach Maßgabe dieses Buches anregen und fördern.</a:t>
            </a:r>
          </a:p>
          <a:p>
            <a:pPr lvl="1"/>
            <a:endParaRPr lang="de-DE" dirty="0"/>
          </a:p>
        </p:txBody>
      </p:sp>
    </p:spTree>
    <p:extLst>
      <p:ext uri="{BB962C8B-B14F-4D97-AF65-F5344CB8AC3E}">
        <p14:creationId xmlns:p14="http://schemas.microsoft.com/office/powerpoint/2010/main" val="1846614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3" presetClass="emph" presetSubtype="2" fill="hold" nodeType="clickEffect">
                                  <p:stCondLst>
                                    <p:cond delay="0"/>
                                  </p:stCondLst>
                                  <p:childTnLst>
                                    <p:animClr clrSpc="rgb" dir="cw">
                                      <p:cBhvr override="childStyle">
                                        <p:cTn id="16" dur="2000" fill="hold"/>
                                        <p:tgtEl>
                                          <p:spTgt spid="3">
                                            <p:txEl>
                                              <p:pRg st="3" end="3"/>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082254" y="2557289"/>
            <a:ext cx="8136904" cy="4176464"/>
          </a:xfrm>
        </p:spPr>
        <p:txBody>
          <a:bodyPr>
            <a:normAutofit lnSpcReduction="10000"/>
          </a:bodyPr>
          <a:lstStyle/>
          <a:p>
            <a:r>
              <a:rPr lang="de-DE" sz="3000" b="1" dirty="0">
                <a:solidFill>
                  <a:schemeClr val="tx1"/>
                </a:solidFill>
              </a:rPr>
              <a:t>§ 4a Selbstorganisierte Zusammenschlüsse</a:t>
            </a:r>
            <a:endParaRPr lang="de-DE" sz="3000" dirty="0"/>
          </a:p>
          <a:p>
            <a:pPr>
              <a:lnSpc>
                <a:spcPct val="100000"/>
              </a:lnSpc>
            </a:pPr>
            <a:endParaRPr lang="de-DE" sz="1400" dirty="0">
              <a:solidFill>
                <a:schemeClr val="tx1"/>
              </a:solidFill>
            </a:endParaRPr>
          </a:p>
          <a:p>
            <a:pPr>
              <a:lnSpc>
                <a:spcPct val="100000"/>
              </a:lnSpc>
            </a:pPr>
            <a:r>
              <a:rPr lang="de-DE" sz="1400" dirty="0">
                <a:solidFill>
                  <a:schemeClr val="tx1"/>
                </a:solidFill>
              </a:rPr>
              <a:t>(2) Die öffentliche Jugendhilfe arbeitet mit den selbstorganisierten Zusammenschlüssen zusammen, insbesondere zur Lösung von Problemen im Gemeinwesen oder innerhalb von Einrichtungen zur Beteiligung in diese betreffenden Angelegenheiten, und wirkt auf eine partnerschaftliche Zusammenarbeit mit diesen innerhalb der freien Jugendhilfe hin.</a:t>
            </a:r>
          </a:p>
          <a:p>
            <a:pPr>
              <a:lnSpc>
                <a:spcPct val="100000"/>
              </a:lnSpc>
            </a:pPr>
            <a:endParaRPr lang="de-DE" dirty="0"/>
          </a:p>
          <a:p>
            <a:pPr marL="285750" indent="-285750">
              <a:lnSpc>
                <a:spcPct val="100000"/>
              </a:lnSpc>
              <a:buFont typeface="Wingdings" panose="05000000000000000000" pitchFamily="2" charset="2"/>
              <a:buChar char="à"/>
            </a:pPr>
            <a:r>
              <a:rPr lang="de-DE" sz="1400" dirty="0">
                <a:solidFill>
                  <a:schemeClr val="tx1"/>
                </a:solidFill>
              </a:rPr>
              <a:t>Abs. 2 verpflichtet die Träger der öffentlichen Jugendhilfe zur Kooperation mit den selbstorganisierten Zusammenschlüssen.</a:t>
            </a:r>
          </a:p>
          <a:p>
            <a:pPr marL="285750" indent="-285750">
              <a:lnSpc>
                <a:spcPct val="100000"/>
              </a:lnSpc>
              <a:buFont typeface="Wingdings" panose="05000000000000000000" pitchFamily="2" charset="2"/>
              <a:buChar char="à"/>
            </a:pPr>
            <a:r>
              <a:rPr lang="de-DE" sz="1400" dirty="0">
                <a:solidFill>
                  <a:schemeClr val="tx1"/>
                </a:solidFill>
              </a:rPr>
              <a:t>Bespiele: </a:t>
            </a:r>
          </a:p>
          <a:p>
            <a:pPr marL="285750" indent="-285750">
              <a:lnSpc>
                <a:spcPct val="100000"/>
              </a:lnSpc>
              <a:buFont typeface="Arial" panose="020B0604020202020204" pitchFamily="34" charset="0"/>
              <a:buChar char="•"/>
            </a:pPr>
            <a:r>
              <a:rPr lang="de-DE" sz="1400" dirty="0">
                <a:solidFill>
                  <a:schemeClr val="tx1"/>
                </a:solidFill>
              </a:rPr>
              <a:t>Lösung von Problemen im Gemeinwesen oder </a:t>
            </a:r>
          </a:p>
          <a:p>
            <a:pPr marL="285750" indent="-285750">
              <a:lnSpc>
                <a:spcPct val="100000"/>
              </a:lnSpc>
              <a:buFont typeface="Arial" panose="020B0604020202020204" pitchFamily="34" charset="0"/>
              <a:buChar char="•"/>
            </a:pPr>
            <a:r>
              <a:rPr lang="de-DE" sz="1400" dirty="0">
                <a:solidFill>
                  <a:schemeClr val="tx1"/>
                </a:solidFill>
              </a:rPr>
              <a:t>innerhalb von Einrichtungen zur Beteiligung in diese betreffenden Angelegenheiten</a:t>
            </a:r>
          </a:p>
          <a:p>
            <a:pPr>
              <a:lnSpc>
                <a:spcPct val="100000"/>
              </a:lnSpc>
            </a:pPr>
            <a:r>
              <a:rPr lang="de-DE" sz="1400" dirty="0">
                <a:solidFill>
                  <a:schemeClr val="tx1"/>
                </a:solidFill>
                <a:sym typeface="Wingdings" panose="05000000000000000000" pitchFamily="2" charset="2"/>
              </a:rPr>
              <a:t> </a:t>
            </a:r>
            <a:r>
              <a:rPr lang="de-DE" sz="1400" dirty="0">
                <a:solidFill>
                  <a:schemeClr val="tx1"/>
                </a:solidFill>
              </a:rPr>
              <a:t>Außerdem sollen die Träger der öffentlichen Jugendhilfe darauf hinwirken, dass „die etablierten“ bzw. „bisher üblichen“ Träger der freien Jugendhilfe mit den selbstorganisierten Zusammenschlüssen partnerschaftlich zusammenarbeiten</a:t>
            </a:r>
          </a:p>
          <a:p>
            <a:pPr>
              <a:lnSpc>
                <a:spcPct val="100000"/>
              </a:lnSpc>
            </a:pPr>
            <a:r>
              <a:rPr lang="de-DE" sz="1400" b="1" dirty="0">
                <a:solidFill>
                  <a:schemeClr val="tx1"/>
                </a:solidFill>
              </a:rPr>
              <a:t>Wichtig ist, dass es sich um keinen Rechtsanspruch handelt, der gerichtlich durchgesetzt werden kann!</a:t>
            </a:r>
          </a:p>
        </p:txBody>
      </p:sp>
    </p:spTree>
    <p:extLst>
      <p:ext uri="{BB962C8B-B14F-4D97-AF65-F5344CB8AC3E}">
        <p14:creationId xmlns:p14="http://schemas.microsoft.com/office/powerpoint/2010/main" val="1995294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082254" y="2557289"/>
            <a:ext cx="8136904" cy="4176464"/>
          </a:xfrm>
        </p:spPr>
        <p:txBody>
          <a:bodyPr>
            <a:normAutofit/>
          </a:bodyPr>
          <a:lstStyle/>
          <a:p>
            <a:r>
              <a:rPr lang="de-DE" sz="3000" b="1" dirty="0">
                <a:solidFill>
                  <a:schemeClr val="tx1"/>
                </a:solidFill>
              </a:rPr>
              <a:t>§ 4a Selbstorganisierte Zusammenschlüsse</a:t>
            </a:r>
            <a:endParaRPr lang="de-DE" sz="3000" dirty="0"/>
          </a:p>
          <a:p>
            <a:pPr>
              <a:lnSpc>
                <a:spcPct val="100000"/>
              </a:lnSpc>
            </a:pPr>
            <a:r>
              <a:rPr lang="de-DE" sz="1400" dirty="0">
                <a:solidFill>
                  <a:schemeClr val="tx1"/>
                </a:solidFill>
              </a:rPr>
              <a:t> (1) 1 Selbstorganisierte Zusammenschlüsse nach diesem Buch sind solche, in denen sich nicht in berufsständische Organisationen der Kinder- und Jugendhilfe eingebundene Personen, insbesondere Leistungsberechtigte und Leistungsempfänger nach diesem Buch sowie ehrenamtlich in der Kinder- und Jugendhilfe tätige Personen, nicht nur vorübergehend mit dem Ziel zusammenschließen, Adressatinnen und Adressaten der Kinder- und Jugendhilfe zu unterstützen, zu begleiten und zu fördern, sowie Selbsthilfekontaktstellen. 2 Sie umfassen Selbstvertretungen sowohl innerhalb von Einrichtungen und Institutionen als auch im Rahmen gesellschaftlichen Engagements zur Wahrnehmung eigener Interessen sowie die verschiedenen Formen der Selbsthilfe.</a:t>
            </a:r>
          </a:p>
          <a:p>
            <a:pPr>
              <a:lnSpc>
                <a:spcPct val="100000"/>
              </a:lnSpc>
            </a:pPr>
            <a:endParaRPr lang="de-DE" sz="1400" dirty="0">
              <a:solidFill>
                <a:schemeClr val="tx1"/>
              </a:solidFill>
            </a:endParaRPr>
          </a:p>
          <a:p>
            <a:pPr>
              <a:lnSpc>
                <a:spcPct val="100000"/>
              </a:lnSpc>
            </a:pPr>
            <a:r>
              <a:rPr lang="de-DE" sz="1400" dirty="0">
                <a:solidFill>
                  <a:schemeClr val="tx1"/>
                </a:solidFill>
              </a:rPr>
              <a:t>(2) Die öffentliche Jugendhilfe arbeitet mit den selbstorganisierten Zusammenschlüssen zusammen, insbesondere zur Lösung von Problemen im Gemeinwesen oder innerhalb von Einrichtungen zur Beteiligung in diese betreffenden Angelegenheiten, und wirkt auf eine partnerschaftliche Zusammenarbeit mit diesen innerhalb der freien Jugendhilfe hin.</a:t>
            </a:r>
          </a:p>
          <a:p>
            <a:pPr>
              <a:lnSpc>
                <a:spcPct val="100000"/>
              </a:lnSpc>
            </a:pPr>
            <a:endParaRPr lang="de-DE" sz="1400" dirty="0">
              <a:solidFill>
                <a:schemeClr val="tx1"/>
              </a:solidFill>
            </a:endParaRPr>
          </a:p>
          <a:p>
            <a:pPr>
              <a:lnSpc>
                <a:spcPct val="100000"/>
              </a:lnSpc>
            </a:pPr>
            <a:r>
              <a:rPr lang="de-DE" sz="1400" b="1" dirty="0">
                <a:solidFill>
                  <a:schemeClr val="tx1"/>
                </a:solidFill>
              </a:rPr>
              <a:t>(3) Die öffentliche Jugendhilfe soll die selbstorganisierten Zusammenschlüsse nach Maßgabe dieses Buches anregen und fördern.</a:t>
            </a:r>
          </a:p>
          <a:p>
            <a:pPr lvl="1"/>
            <a:endParaRPr lang="de-DE" dirty="0"/>
          </a:p>
        </p:txBody>
      </p:sp>
    </p:spTree>
    <p:extLst>
      <p:ext uri="{BB962C8B-B14F-4D97-AF65-F5344CB8AC3E}">
        <p14:creationId xmlns:p14="http://schemas.microsoft.com/office/powerpoint/2010/main" val="26615211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082254" y="2557289"/>
            <a:ext cx="8136904" cy="4176464"/>
          </a:xfrm>
        </p:spPr>
        <p:txBody>
          <a:bodyPr>
            <a:normAutofit/>
          </a:bodyPr>
          <a:lstStyle/>
          <a:p>
            <a:r>
              <a:rPr lang="de-DE" sz="3000" b="1" dirty="0">
                <a:solidFill>
                  <a:schemeClr val="tx1"/>
                </a:solidFill>
              </a:rPr>
              <a:t>§ 4a Selbstorganisierte Zusammenschlüsse</a:t>
            </a:r>
            <a:endParaRPr lang="de-DE" sz="3000" dirty="0"/>
          </a:p>
          <a:p>
            <a:pPr>
              <a:lnSpc>
                <a:spcPct val="100000"/>
              </a:lnSpc>
            </a:pPr>
            <a:endParaRPr lang="de-DE" sz="1400" dirty="0">
              <a:solidFill>
                <a:schemeClr val="tx1"/>
              </a:solidFill>
            </a:endParaRPr>
          </a:p>
          <a:p>
            <a:pPr>
              <a:lnSpc>
                <a:spcPct val="100000"/>
              </a:lnSpc>
            </a:pPr>
            <a:r>
              <a:rPr lang="de-DE" sz="1400" dirty="0">
                <a:solidFill>
                  <a:schemeClr val="tx1"/>
                </a:solidFill>
              </a:rPr>
              <a:t>(3) Die öffentliche Jugendhilfe soll die selbstorganisierten Zusammenschlüsse nach Maßgabe dieses Buches anregen und fördern.</a:t>
            </a:r>
          </a:p>
          <a:p>
            <a:pPr lvl="1"/>
            <a:endParaRPr lang="de-DE" dirty="0"/>
          </a:p>
        </p:txBody>
      </p:sp>
    </p:spTree>
    <p:extLst>
      <p:ext uri="{BB962C8B-B14F-4D97-AF65-F5344CB8AC3E}">
        <p14:creationId xmlns:p14="http://schemas.microsoft.com/office/powerpoint/2010/main" val="17162939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082254" y="2557289"/>
            <a:ext cx="8136904" cy="4176464"/>
          </a:xfrm>
        </p:spPr>
        <p:txBody>
          <a:bodyPr>
            <a:normAutofit/>
          </a:bodyPr>
          <a:lstStyle/>
          <a:p>
            <a:r>
              <a:rPr lang="de-DE" sz="3000" b="1" dirty="0">
                <a:solidFill>
                  <a:schemeClr val="tx1"/>
                </a:solidFill>
              </a:rPr>
              <a:t>§ 4a Selbstorganisierte Zusammenschlüsse</a:t>
            </a:r>
            <a:endParaRPr lang="de-DE" sz="3000" dirty="0"/>
          </a:p>
          <a:p>
            <a:pPr>
              <a:lnSpc>
                <a:spcPct val="100000"/>
              </a:lnSpc>
            </a:pPr>
            <a:endParaRPr lang="de-DE" sz="1400" dirty="0">
              <a:solidFill>
                <a:schemeClr val="tx1"/>
              </a:solidFill>
            </a:endParaRPr>
          </a:p>
          <a:p>
            <a:pPr>
              <a:lnSpc>
                <a:spcPct val="100000"/>
              </a:lnSpc>
            </a:pPr>
            <a:r>
              <a:rPr lang="de-DE" sz="1400" dirty="0">
                <a:solidFill>
                  <a:schemeClr val="tx1"/>
                </a:solidFill>
              </a:rPr>
              <a:t>(3) Die öffentliche Jugendhilfe soll die selbstorganisierten Zusammenschlüsse nach Maßgabe dieses Buches </a:t>
            </a:r>
            <a:r>
              <a:rPr lang="de-DE" sz="1400" b="1" u="sng" dirty="0">
                <a:solidFill>
                  <a:schemeClr val="tx1"/>
                </a:solidFill>
              </a:rPr>
              <a:t>anregen</a:t>
            </a:r>
            <a:r>
              <a:rPr lang="de-DE" sz="1400" dirty="0">
                <a:solidFill>
                  <a:schemeClr val="tx1"/>
                </a:solidFill>
              </a:rPr>
              <a:t> und </a:t>
            </a:r>
            <a:r>
              <a:rPr lang="de-DE" sz="1400" b="1" u="sng" dirty="0">
                <a:solidFill>
                  <a:schemeClr val="tx1"/>
                </a:solidFill>
              </a:rPr>
              <a:t>fördern</a:t>
            </a:r>
            <a:r>
              <a:rPr lang="de-DE" sz="1400" dirty="0">
                <a:solidFill>
                  <a:schemeClr val="tx1"/>
                </a:solidFill>
              </a:rPr>
              <a:t>.</a:t>
            </a:r>
          </a:p>
          <a:p>
            <a:pPr>
              <a:lnSpc>
                <a:spcPct val="100000"/>
              </a:lnSpc>
            </a:pPr>
            <a:endParaRPr lang="de-DE" sz="1400" dirty="0">
              <a:solidFill>
                <a:schemeClr val="tx1"/>
              </a:solidFill>
            </a:endParaRPr>
          </a:p>
          <a:p>
            <a:r>
              <a:rPr lang="de-DE" sz="1400" dirty="0">
                <a:solidFill>
                  <a:schemeClr val="tx1"/>
                </a:solidFill>
                <a:sym typeface="Wingdings" panose="05000000000000000000" pitchFamily="2" charset="2"/>
              </a:rPr>
              <a:t> </a:t>
            </a:r>
            <a:r>
              <a:rPr lang="de-DE" sz="1400" dirty="0">
                <a:solidFill>
                  <a:schemeClr val="tx1"/>
                </a:solidFill>
              </a:rPr>
              <a:t>Beratung, Infrastruktur, (mögliche) finanzielle Zuschüsse etc.</a:t>
            </a:r>
          </a:p>
          <a:p>
            <a:pPr>
              <a:lnSpc>
                <a:spcPct val="100000"/>
              </a:lnSpc>
            </a:pPr>
            <a:endParaRPr lang="de-DE" dirty="0"/>
          </a:p>
          <a:p>
            <a:pPr>
              <a:lnSpc>
                <a:spcPct val="100000"/>
              </a:lnSpc>
            </a:pPr>
            <a:r>
              <a:rPr lang="de-DE" sz="1400" dirty="0">
                <a:solidFill>
                  <a:schemeClr val="tx1"/>
                </a:solidFill>
              </a:rPr>
              <a:t>Was ist in diesem Absatz noch wichtig?</a:t>
            </a:r>
          </a:p>
          <a:p>
            <a:pPr>
              <a:lnSpc>
                <a:spcPct val="100000"/>
              </a:lnSpc>
            </a:pPr>
            <a:endParaRPr lang="de-DE" sz="1400" dirty="0">
              <a:solidFill>
                <a:schemeClr val="tx1"/>
              </a:solidFill>
            </a:endParaRPr>
          </a:p>
        </p:txBody>
      </p:sp>
      <p:pic>
        <p:nvPicPr>
          <p:cNvPr id="4" name="Grafik 3">
            <a:extLst>
              <a:ext uri="{FF2B5EF4-FFF2-40B4-BE49-F238E27FC236}">
                <a16:creationId xmlns:a16="http://schemas.microsoft.com/office/drawing/2014/main" id="{EAE53094-046C-8DD5-6552-622CBAB26C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8798" y="6301705"/>
            <a:ext cx="3734651" cy="1003529"/>
          </a:xfrm>
          <a:prstGeom prst="rect">
            <a:avLst/>
          </a:prstGeom>
        </p:spPr>
      </p:pic>
    </p:spTree>
    <p:extLst>
      <p:ext uri="{BB962C8B-B14F-4D97-AF65-F5344CB8AC3E}">
        <p14:creationId xmlns:p14="http://schemas.microsoft.com/office/powerpoint/2010/main" val="2437512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6" presetClass="emph" presetSubtype="0" fill="hold" nodeType="clickEffect">
                                  <p:stCondLst>
                                    <p:cond delay="0"/>
                                  </p:stCondLst>
                                  <p:childTnLst>
                                    <p:animScale>
                                      <p:cBhvr>
                                        <p:cTn id="20" dur="2000" fill="hold"/>
                                        <p:tgtEl>
                                          <p:spTgt spid="3">
                                            <p:txEl>
                                              <p:pRg st="6" end="6"/>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082254" y="2557289"/>
            <a:ext cx="8136904" cy="4176464"/>
          </a:xfrm>
        </p:spPr>
        <p:txBody>
          <a:bodyPr>
            <a:normAutofit/>
          </a:bodyPr>
          <a:lstStyle/>
          <a:p>
            <a:r>
              <a:rPr lang="de-DE" sz="3000" b="1" dirty="0">
                <a:solidFill>
                  <a:schemeClr val="tx1"/>
                </a:solidFill>
              </a:rPr>
              <a:t>§ 4a Selbstorganisierte Zusammenschlüsse</a:t>
            </a:r>
            <a:endParaRPr lang="de-DE" sz="3000" dirty="0"/>
          </a:p>
          <a:p>
            <a:pPr>
              <a:lnSpc>
                <a:spcPct val="100000"/>
              </a:lnSpc>
            </a:pPr>
            <a:endParaRPr lang="de-DE" sz="1400" dirty="0">
              <a:solidFill>
                <a:schemeClr val="tx1"/>
              </a:solidFill>
            </a:endParaRPr>
          </a:p>
          <a:p>
            <a:pPr>
              <a:lnSpc>
                <a:spcPct val="100000"/>
              </a:lnSpc>
            </a:pPr>
            <a:r>
              <a:rPr lang="de-DE" sz="1400" dirty="0">
                <a:solidFill>
                  <a:schemeClr val="tx1"/>
                </a:solidFill>
              </a:rPr>
              <a:t>(3) Die öffentliche Jugendhilfe </a:t>
            </a:r>
            <a:r>
              <a:rPr lang="de-DE" sz="1400" b="1" u="sng" dirty="0">
                <a:solidFill>
                  <a:srgbClr val="FF0000"/>
                </a:solidFill>
              </a:rPr>
              <a:t>soll </a:t>
            </a:r>
            <a:r>
              <a:rPr lang="de-DE" sz="1400" dirty="0">
                <a:solidFill>
                  <a:schemeClr val="tx1"/>
                </a:solidFill>
              </a:rPr>
              <a:t>die selbstorganisierten Zusammenschlüsse </a:t>
            </a:r>
            <a:r>
              <a:rPr lang="de-DE" sz="1400" b="1" u="sng" dirty="0">
                <a:solidFill>
                  <a:srgbClr val="FF0000"/>
                </a:solidFill>
              </a:rPr>
              <a:t>nach Maßgabe dieses Buches </a:t>
            </a:r>
            <a:r>
              <a:rPr lang="de-DE" sz="1400" b="1" u="sng" dirty="0">
                <a:solidFill>
                  <a:schemeClr val="tx1"/>
                </a:solidFill>
              </a:rPr>
              <a:t>anregen</a:t>
            </a:r>
            <a:r>
              <a:rPr lang="de-DE" sz="1400" dirty="0">
                <a:solidFill>
                  <a:schemeClr val="tx1"/>
                </a:solidFill>
              </a:rPr>
              <a:t> und </a:t>
            </a:r>
            <a:r>
              <a:rPr lang="de-DE" sz="1400" b="1" u="sng" dirty="0">
                <a:solidFill>
                  <a:schemeClr val="tx1"/>
                </a:solidFill>
              </a:rPr>
              <a:t>fördern</a:t>
            </a:r>
            <a:r>
              <a:rPr lang="de-DE" sz="1400" dirty="0">
                <a:solidFill>
                  <a:schemeClr val="tx1"/>
                </a:solidFill>
              </a:rPr>
              <a:t>.</a:t>
            </a:r>
          </a:p>
          <a:p>
            <a:pPr>
              <a:lnSpc>
                <a:spcPct val="100000"/>
              </a:lnSpc>
            </a:pPr>
            <a:endParaRPr lang="de-DE" sz="1400" dirty="0">
              <a:solidFill>
                <a:schemeClr val="tx1"/>
              </a:solidFill>
            </a:endParaRPr>
          </a:p>
          <a:p>
            <a:pPr marL="285750" indent="-285750">
              <a:lnSpc>
                <a:spcPct val="100000"/>
              </a:lnSpc>
              <a:buFont typeface="Wingdings" panose="05000000000000000000" pitchFamily="2" charset="2"/>
              <a:buChar char="à"/>
            </a:pPr>
            <a:r>
              <a:rPr lang="de-DE" sz="1400" dirty="0">
                <a:solidFill>
                  <a:schemeClr val="tx1"/>
                </a:solidFill>
                <a:sym typeface="Wingdings" panose="05000000000000000000" pitchFamily="2" charset="2"/>
              </a:rPr>
              <a:t>Soll-Vorschrift</a:t>
            </a:r>
          </a:p>
          <a:p>
            <a:pPr marL="285750" indent="-285750">
              <a:lnSpc>
                <a:spcPct val="100000"/>
              </a:lnSpc>
              <a:buFont typeface="Wingdings" panose="05000000000000000000" pitchFamily="2" charset="2"/>
              <a:buChar char="à"/>
            </a:pPr>
            <a:r>
              <a:rPr lang="de-DE" sz="1400" dirty="0">
                <a:solidFill>
                  <a:schemeClr val="tx1"/>
                </a:solidFill>
                <a:sym typeface="Wingdings" panose="05000000000000000000" pitchFamily="2" charset="2"/>
              </a:rPr>
              <a:t>„nach Maßgabe dieses Buches“ </a:t>
            </a:r>
          </a:p>
          <a:p>
            <a:pPr marL="285750" indent="-285750">
              <a:lnSpc>
                <a:spcPct val="100000"/>
              </a:lnSpc>
              <a:buFont typeface="Wingdings" panose="05000000000000000000" pitchFamily="2" charset="2"/>
              <a:buChar char="à"/>
            </a:pPr>
            <a:r>
              <a:rPr lang="de-DE" sz="1400" dirty="0">
                <a:solidFill>
                  <a:schemeClr val="tx1"/>
                </a:solidFill>
                <a:sym typeface="Wingdings" panose="05000000000000000000" pitchFamily="2" charset="2"/>
              </a:rPr>
              <a:t>Voraussetzungen für Förderungen, insb. § 74 SGB VIII </a:t>
            </a:r>
            <a:r>
              <a:rPr lang="de-DE" sz="1400" u="sng" dirty="0">
                <a:solidFill>
                  <a:schemeClr val="tx1"/>
                </a:solidFill>
                <a:sym typeface="Wingdings" panose="05000000000000000000" pitchFamily="2" charset="2"/>
              </a:rPr>
              <a:t>müssen also trotzdem</a:t>
            </a:r>
            <a:r>
              <a:rPr lang="de-DE" sz="1400" dirty="0">
                <a:solidFill>
                  <a:schemeClr val="tx1"/>
                </a:solidFill>
                <a:sym typeface="Wingdings" panose="05000000000000000000" pitchFamily="2" charset="2"/>
              </a:rPr>
              <a:t> gegeben sein!</a:t>
            </a:r>
          </a:p>
          <a:p>
            <a:pPr marL="285750" indent="-285750">
              <a:lnSpc>
                <a:spcPct val="100000"/>
              </a:lnSpc>
              <a:buFont typeface="Wingdings" panose="05000000000000000000" pitchFamily="2" charset="2"/>
              <a:buChar char="à"/>
            </a:pPr>
            <a:r>
              <a:rPr lang="de-DE" sz="1400" dirty="0">
                <a:solidFill>
                  <a:schemeClr val="tx1"/>
                </a:solidFill>
                <a:sym typeface="Wingdings" panose="05000000000000000000" pitchFamily="2" charset="2"/>
              </a:rPr>
              <a:t>Bei Jugendorganisationen und ihrer Zusammenschlüsse besteht eine spezielle Förderverpflichtung, da § 12 SGB Ist-Vorschrift -&gt; §§ 74, 75 SGB VIII</a:t>
            </a:r>
          </a:p>
          <a:p>
            <a:pPr marL="285750" indent="-285750">
              <a:lnSpc>
                <a:spcPct val="100000"/>
              </a:lnSpc>
              <a:buFont typeface="Wingdings" panose="05000000000000000000" pitchFamily="2" charset="2"/>
              <a:buChar char="à"/>
            </a:pPr>
            <a:r>
              <a:rPr lang="de-DE" sz="1400" dirty="0">
                <a:solidFill>
                  <a:schemeClr val="tx1"/>
                </a:solidFill>
                <a:sym typeface="Wingdings" panose="05000000000000000000" pitchFamily="2" charset="2"/>
              </a:rPr>
              <a:t>Entwicklung von Ideen zur Förderung der örtlichen und überörtlichen Selbstorganisation</a:t>
            </a:r>
          </a:p>
          <a:p>
            <a:pPr marL="285750" indent="-285750">
              <a:lnSpc>
                <a:spcPct val="100000"/>
              </a:lnSpc>
              <a:buFont typeface="Wingdings" panose="05000000000000000000" pitchFamily="2" charset="2"/>
              <a:buChar char="à"/>
            </a:pPr>
            <a:r>
              <a:rPr lang="de-DE" sz="1400" dirty="0">
                <a:solidFill>
                  <a:schemeClr val="tx1"/>
                </a:solidFill>
                <a:sym typeface="Wingdings" panose="05000000000000000000" pitchFamily="2" charset="2"/>
              </a:rPr>
              <a:t>Allgemeiner Gleichheitsgrundsatz ist zu beachten</a:t>
            </a:r>
          </a:p>
          <a:p>
            <a:pPr marL="285750" indent="-285750">
              <a:buFont typeface="Wingdings" pitchFamily="2" charset="2"/>
              <a:buChar char="à"/>
            </a:pPr>
            <a:endParaRPr lang="de-DE" sz="1400" dirty="0">
              <a:solidFill>
                <a:schemeClr val="tx1"/>
              </a:solidFill>
              <a:sym typeface="Wingdings" panose="05000000000000000000" pitchFamily="2" charset="2"/>
            </a:endParaRPr>
          </a:p>
          <a:p>
            <a:pPr marL="285750" indent="-285750">
              <a:buFont typeface="Wingdings" pitchFamily="2" charset="2"/>
              <a:buChar char="à"/>
            </a:pPr>
            <a:endParaRPr lang="de-DE" sz="1400" dirty="0">
              <a:solidFill>
                <a:schemeClr val="tx1"/>
              </a:solidFill>
              <a:sym typeface="Wingdings" panose="05000000000000000000" pitchFamily="2" charset="2"/>
            </a:endParaRPr>
          </a:p>
          <a:p>
            <a:endParaRPr lang="de-DE" sz="1400" dirty="0">
              <a:solidFill>
                <a:schemeClr val="tx1"/>
              </a:solidFill>
              <a:sym typeface="Wingdings" panose="05000000000000000000" pitchFamily="2" charset="2"/>
            </a:endParaRPr>
          </a:p>
          <a:p>
            <a:pPr marL="715963" indent="-715963">
              <a:buFont typeface="Wingdings" panose="05000000000000000000" pitchFamily="2" charset="2"/>
              <a:buChar char="à"/>
              <a:tabLst>
                <a:tab pos="715963" algn="l"/>
              </a:tabLst>
            </a:pPr>
            <a:endParaRPr lang="de-DE" sz="1400" dirty="0">
              <a:solidFill>
                <a:schemeClr val="tx1"/>
              </a:solidFill>
              <a:sym typeface="Wingdings" panose="05000000000000000000" pitchFamily="2" charset="2"/>
            </a:endParaRPr>
          </a:p>
          <a:p>
            <a:pPr>
              <a:lnSpc>
                <a:spcPct val="100000"/>
              </a:lnSpc>
            </a:pPr>
            <a:endParaRPr lang="de-DE" sz="1400" dirty="0">
              <a:solidFill>
                <a:schemeClr val="tx1"/>
              </a:solidFill>
            </a:endParaRPr>
          </a:p>
          <a:p>
            <a:pPr lvl="1"/>
            <a:endParaRPr lang="de-DE" dirty="0"/>
          </a:p>
        </p:txBody>
      </p:sp>
    </p:spTree>
    <p:extLst>
      <p:ext uri="{BB962C8B-B14F-4D97-AF65-F5344CB8AC3E}">
        <p14:creationId xmlns:p14="http://schemas.microsoft.com/office/powerpoint/2010/main" val="1407941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082254" y="2557289"/>
            <a:ext cx="8136904" cy="4176464"/>
          </a:xfrm>
        </p:spPr>
        <p:txBody>
          <a:bodyPr>
            <a:normAutofit/>
          </a:bodyPr>
          <a:lstStyle/>
          <a:p>
            <a:r>
              <a:rPr lang="de-DE" sz="3000" b="1" dirty="0">
                <a:solidFill>
                  <a:schemeClr val="tx1"/>
                </a:solidFill>
              </a:rPr>
              <a:t>§ 4a Selbstorganisierte Zusammenschlüsse</a:t>
            </a:r>
            <a:endParaRPr lang="de-DE" sz="3000" dirty="0"/>
          </a:p>
          <a:p>
            <a:pPr>
              <a:lnSpc>
                <a:spcPct val="100000"/>
              </a:lnSpc>
            </a:pPr>
            <a:r>
              <a:rPr lang="de-DE" sz="1400" dirty="0">
                <a:solidFill>
                  <a:schemeClr val="tx1"/>
                </a:solidFill>
              </a:rPr>
              <a:t> </a:t>
            </a:r>
          </a:p>
          <a:p>
            <a:pPr marL="285750" indent="-285750">
              <a:lnSpc>
                <a:spcPct val="100000"/>
              </a:lnSpc>
              <a:buFont typeface="Wingdings" panose="05000000000000000000" pitchFamily="2" charset="2"/>
              <a:buChar char="à"/>
            </a:pPr>
            <a:r>
              <a:rPr lang="de-DE" sz="1400" dirty="0">
                <a:solidFill>
                  <a:schemeClr val="tx1"/>
                </a:solidFill>
                <a:sym typeface="Wingdings" panose="05000000000000000000" pitchFamily="2" charset="2"/>
              </a:rPr>
              <a:t>Dem Jugendhilfeausschuss sollen als beratende Mitglieder selbstorganisierte Zusammenschlüsse nach § 4a angehören (§ 71 Abs. 2 SGB VIII)</a:t>
            </a:r>
          </a:p>
          <a:p>
            <a:pPr>
              <a:lnSpc>
                <a:spcPct val="100000"/>
              </a:lnSpc>
            </a:pPr>
            <a:endParaRPr lang="de-DE" sz="1400" dirty="0">
              <a:solidFill>
                <a:schemeClr val="tx1"/>
              </a:solidFill>
            </a:endParaRPr>
          </a:p>
          <a:p>
            <a:pPr>
              <a:lnSpc>
                <a:spcPct val="100000"/>
              </a:lnSpc>
            </a:pPr>
            <a:r>
              <a:rPr lang="de-DE" sz="1400" dirty="0">
                <a:solidFill>
                  <a:schemeClr val="tx1"/>
                </a:solidFill>
              </a:rPr>
              <a:t>Konfliktpotential?</a:t>
            </a:r>
          </a:p>
          <a:p>
            <a:pPr>
              <a:lnSpc>
                <a:spcPct val="100000"/>
              </a:lnSpc>
            </a:pPr>
            <a:r>
              <a:rPr lang="de-DE" sz="1400" dirty="0">
                <a:solidFill>
                  <a:schemeClr val="tx1"/>
                </a:solidFill>
              </a:rPr>
              <a:t>	Voraussetzungen für Förderungen, § 74 SGB VIII – u.a. Ziele des Grundgesetzes</a:t>
            </a:r>
          </a:p>
          <a:p>
            <a:pPr>
              <a:lnSpc>
                <a:spcPct val="100000"/>
              </a:lnSpc>
            </a:pPr>
            <a:r>
              <a:rPr lang="de-DE" sz="1400" dirty="0">
                <a:solidFill>
                  <a:schemeClr val="tx1"/>
                </a:solidFill>
              </a:rPr>
              <a:t>	für die Anhörung im Jugendhilfeausschuss ist davon aber nicht die Rede</a:t>
            </a:r>
          </a:p>
          <a:p>
            <a:pPr>
              <a:lnSpc>
                <a:spcPct val="100000"/>
              </a:lnSpc>
            </a:pPr>
            <a:endParaRPr lang="de-DE" sz="1400" dirty="0">
              <a:solidFill>
                <a:schemeClr val="tx1"/>
              </a:solidFill>
            </a:endParaRPr>
          </a:p>
          <a:p>
            <a:pPr>
              <a:lnSpc>
                <a:spcPct val="100000"/>
              </a:lnSpc>
            </a:pPr>
            <a:r>
              <a:rPr lang="de-DE" sz="1400" dirty="0">
                <a:solidFill>
                  <a:schemeClr val="tx1"/>
                </a:solidFill>
              </a:rPr>
              <a:t>-&gt; Unterausschüsse bilden </a:t>
            </a:r>
          </a:p>
        </p:txBody>
      </p:sp>
      <p:pic>
        <p:nvPicPr>
          <p:cNvPr id="4" name="Grafik 3">
            <a:extLst>
              <a:ext uri="{FF2B5EF4-FFF2-40B4-BE49-F238E27FC236}">
                <a16:creationId xmlns:a16="http://schemas.microsoft.com/office/drawing/2014/main" id="{0E4D7A82-F38E-FC83-26A4-04075A014B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8798" y="6301705"/>
            <a:ext cx="3734651" cy="1003529"/>
          </a:xfrm>
          <a:prstGeom prst="rect">
            <a:avLst/>
          </a:prstGeom>
        </p:spPr>
      </p:pic>
    </p:spTree>
    <p:extLst>
      <p:ext uri="{BB962C8B-B14F-4D97-AF65-F5344CB8AC3E}">
        <p14:creationId xmlns:p14="http://schemas.microsoft.com/office/powerpoint/2010/main" val="1460949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082254" y="2557289"/>
            <a:ext cx="8136904" cy="4176464"/>
          </a:xfrm>
        </p:spPr>
        <p:txBody>
          <a:bodyPr>
            <a:normAutofit fontScale="47500" lnSpcReduction="20000"/>
          </a:bodyPr>
          <a:lstStyle/>
          <a:p>
            <a:r>
              <a:rPr lang="de-DE" sz="6300" b="1" dirty="0">
                <a:solidFill>
                  <a:schemeClr val="tx1"/>
                </a:solidFill>
              </a:rPr>
              <a:t>Kompetenter spezifischer Kinderschutz für Kinder und Jugendliche mit Behinderungen</a:t>
            </a:r>
          </a:p>
          <a:p>
            <a:endParaRPr lang="de-DE" sz="3000" dirty="0"/>
          </a:p>
          <a:p>
            <a:pPr marL="789950" lvl="2" indent="-285750" algn="l">
              <a:lnSpc>
                <a:spcPct val="100000"/>
              </a:lnSpc>
              <a:buFont typeface="Wingdings" panose="05000000000000000000" pitchFamily="2" charset="2"/>
              <a:buChar char="à"/>
            </a:pPr>
            <a:r>
              <a:rPr lang="de-DE" sz="4300" dirty="0">
                <a:solidFill>
                  <a:schemeClr val="tx1"/>
                </a:solidFill>
              </a:rPr>
              <a:t> </a:t>
            </a:r>
            <a:r>
              <a:rPr lang="de-DE" sz="4300" dirty="0">
                <a:solidFill>
                  <a:schemeClr val="tx1"/>
                </a:solidFill>
                <a:sym typeface="Wingdings" panose="05000000000000000000" pitchFamily="2" charset="2"/>
              </a:rPr>
              <a:t>„insoweit erfahrene Fachkraft“ bei Verdacht auf Kindeswohlgefährdung auch auf spezifische Schutzbedürfnisse von jungen Menschen mit Behinderung ausgerichtet, § 8a Abs. 4 S. 2 SGB VIII (i.Allg.)</a:t>
            </a:r>
          </a:p>
          <a:p>
            <a:pPr marL="789950" lvl="2" indent="-285750" algn="l">
              <a:lnSpc>
                <a:spcPct val="100000"/>
              </a:lnSpc>
              <a:buFont typeface="Wingdings" panose="05000000000000000000" pitchFamily="2" charset="2"/>
              <a:buChar char="à"/>
            </a:pPr>
            <a:r>
              <a:rPr lang="de-DE" sz="4300" dirty="0">
                <a:solidFill>
                  <a:schemeClr val="tx1"/>
                </a:solidFill>
                <a:sym typeface="Wingdings" panose="05000000000000000000" pitchFamily="2" charset="2"/>
              </a:rPr>
              <a:t>Beratungsanspruch von Personen die beruflich mit Kindern und Jugendlichen in Kontakt stehen - also auch bei jungen Menschen mit Behinderung“, § 8b Abs. 3 SGB VIII (Einzelfall)</a:t>
            </a:r>
          </a:p>
          <a:p>
            <a:pPr>
              <a:lnSpc>
                <a:spcPct val="100000"/>
              </a:lnSpc>
            </a:pPr>
            <a:endParaRPr lang="de-DE" sz="1400" dirty="0">
              <a:solidFill>
                <a:schemeClr val="tx1"/>
              </a:solidFill>
            </a:endParaRPr>
          </a:p>
        </p:txBody>
      </p:sp>
    </p:spTree>
    <p:extLst>
      <p:ext uri="{BB962C8B-B14F-4D97-AF65-F5344CB8AC3E}">
        <p14:creationId xmlns:p14="http://schemas.microsoft.com/office/powerpoint/2010/main" val="172432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22214" y="2557290"/>
            <a:ext cx="8496944" cy="792088"/>
          </a:xfrm>
        </p:spPr>
        <p:txBody>
          <a:bodyPr>
            <a:normAutofit fontScale="90000"/>
          </a:bodyPr>
          <a:lstStyle/>
          <a:p>
            <a:r>
              <a:rPr lang="de-DE" sz="2700" b="1" dirty="0">
                <a:solidFill>
                  <a:schemeClr val="tx1"/>
                </a:solidFill>
              </a:rPr>
              <a:t>KJSG seit 09.06.2021</a:t>
            </a:r>
            <a:br>
              <a:rPr lang="de-DE" sz="2200" b="1" dirty="0"/>
            </a:br>
            <a:br>
              <a:rPr lang="de-DE" sz="2800" dirty="0"/>
            </a:br>
            <a:endParaRPr lang="de-DE" sz="2800" dirty="0"/>
          </a:p>
        </p:txBody>
      </p:sp>
      <p:sp>
        <p:nvSpPr>
          <p:cNvPr id="3" name="Untertitel 2"/>
          <p:cNvSpPr>
            <a:spLocks noGrp="1"/>
          </p:cNvSpPr>
          <p:nvPr>
            <p:ph type="subTitle" idx="1"/>
          </p:nvPr>
        </p:nvSpPr>
        <p:spPr>
          <a:xfrm>
            <a:off x="1082254" y="3205362"/>
            <a:ext cx="7546585" cy="3240360"/>
          </a:xfrm>
        </p:spPr>
        <p:txBody>
          <a:bodyPr>
            <a:normAutofit fontScale="85000" lnSpcReduction="10000"/>
          </a:bodyPr>
          <a:lstStyle/>
          <a:p>
            <a:pPr marL="342900" indent="-342900">
              <a:buFont typeface="Arial" panose="020B0604020202020204" pitchFamily="34" charset="0"/>
              <a:buChar char="•"/>
            </a:pPr>
            <a:r>
              <a:rPr lang="de-DE" dirty="0"/>
              <a:t>Besserer Kinder- und Jugendschutz</a:t>
            </a:r>
          </a:p>
          <a:p>
            <a:pPr marL="342900" indent="-342900">
              <a:buFont typeface="Arial" panose="020B0604020202020204" pitchFamily="34" charset="0"/>
              <a:buChar char="•"/>
            </a:pPr>
            <a:r>
              <a:rPr lang="de-DE" dirty="0"/>
              <a:t>Stärkung von Kindern und Jugendlichen, die in Pflegefamilien oder in Einrichtungen der Erziehungshilfe aufwachsen</a:t>
            </a:r>
          </a:p>
          <a:p>
            <a:pPr marL="342900" indent="-342900">
              <a:buFont typeface="Arial" panose="020B0604020202020204" pitchFamily="34" charset="0"/>
              <a:buChar char="•"/>
            </a:pPr>
            <a:r>
              <a:rPr lang="de-DE" dirty="0"/>
              <a:t>Hilfen aus einer Hand für Kinder und Jugendliche mit und ohne Behinderungen</a:t>
            </a:r>
          </a:p>
          <a:p>
            <a:pPr marL="342900" indent="-342900">
              <a:buFont typeface="Arial" panose="020B0604020202020204" pitchFamily="34" charset="0"/>
              <a:buChar char="•"/>
            </a:pPr>
            <a:r>
              <a:rPr lang="de-DE" dirty="0"/>
              <a:t>Mehr Prävention vor Ort</a:t>
            </a:r>
          </a:p>
          <a:p>
            <a:pPr marL="342900" indent="-342900">
              <a:buFont typeface="Arial" panose="020B0604020202020204" pitchFamily="34" charset="0"/>
              <a:buChar char="•"/>
            </a:pPr>
            <a:r>
              <a:rPr lang="de-DE" dirty="0"/>
              <a:t>Mehr Beteiligung von jungen Menschen, Eltern und Familien</a:t>
            </a:r>
          </a:p>
          <a:p>
            <a:pPr marL="342900" indent="-342900">
              <a:buFont typeface="Arial" panose="020B0604020202020204" pitchFamily="34" charset="0"/>
              <a:buChar char="•"/>
            </a:pPr>
            <a:endParaRPr lang="de-DE" dirty="0"/>
          </a:p>
        </p:txBody>
      </p:sp>
      <p:pic>
        <p:nvPicPr>
          <p:cNvPr id="4" name="Grafik 3">
            <a:extLst>
              <a:ext uri="{FF2B5EF4-FFF2-40B4-BE49-F238E27FC236}">
                <a16:creationId xmlns:a16="http://schemas.microsoft.com/office/drawing/2014/main" id="{66BF1FC0-B0EF-DC1F-2621-535B09B9F5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8798" y="6301705"/>
            <a:ext cx="3734651" cy="1003529"/>
          </a:xfrm>
          <a:prstGeom prst="rect">
            <a:avLst/>
          </a:prstGeom>
        </p:spPr>
      </p:pic>
    </p:spTree>
    <p:extLst>
      <p:ext uri="{BB962C8B-B14F-4D97-AF65-F5344CB8AC3E}">
        <p14:creationId xmlns:p14="http://schemas.microsoft.com/office/powerpoint/2010/main" val="9367157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082254" y="2557289"/>
            <a:ext cx="8136904" cy="4176464"/>
          </a:xfrm>
        </p:spPr>
        <p:txBody>
          <a:bodyPr>
            <a:normAutofit/>
          </a:bodyPr>
          <a:lstStyle/>
          <a:p>
            <a:r>
              <a:rPr lang="de-DE" sz="3000" b="1" dirty="0">
                <a:solidFill>
                  <a:schemeClr val="tx1"/>
                </a:solidFill>
              </a:rPr>
              <a:t>§§ 8 III, IV und 10a – Beratungsansprüche</a:t>
            </a:r>
          </a:p>
          <a:p>
            <a:pPr>
              <a:lnSpc>
                <a:spcPct val="100000"/>
              </a:lnSpc>
            </a:pPr>
            <a:r>
              <a:rPr lang="de-DE" sz="1400" dirty="0">
                <a:solidFill>
                  <a:schemeClr val="tx1"/>
                </a:solidFill>
              </a:rPr>
              <a:t> </a:t>
            </a:r>
          </a:p>
          <a:p>
            <a:r>
              <a:rPr lang="de-DE" sz="1400" dirty="0">
                <a:solidFill>
                  <a:schemeClr val="tx1"/>
                </a:solidFill>
                <a:sym typeface="Wingdings" panose="05000000000000000000" pitchFamily="2" charset="2"/>
              </a:rPr>
              <a:t> § 8 Abs. 3 SGB VIII: Beratungsanspruch</a:t>
            </a:r>
          </a:p>
          <a:p>
            <a:pPr marL="285750" indent="-285750">
              <a:lnSpc>
                <a:spcPct val="100000"/>
              </a:lnSpc>
              <a:buFont typeface="Arial" panose="020B0604020202020204" pitchFamily="34" charset="0"/>
              <a:buChar char="•"/>
            </a:pPr>
            <a:r>
              <a:rPr lang="de-DE" sz="1400" i="1" dirty="0">
                <a:solidFill>
                  <a:schemeClr val="tx1"/>
                </a:solidFill>
                <a:sym typeface="Wingdings" panose="05000000000000000000" pitchFamily="2" charset="2"/>
              </a:rPr>
              <a:t>„Kinder und Jugendliche haben den Anspruch </a:t>
            </a:r>
            <a:r>
              <a:rPr lang="de-DE" sz="1400" i="1" u="sng" dirty="0">
                <a:solidFill>
                  <a:schemeClr val="tx1"/>
                </a:solidFill>
                <a:sym typeface="Wingdings" panose="05000000000000000000" pitchFamily="2" charset="2"/>
              </a:rPr>
              <a:t>(an allen sie betreffenden Entscheidungen der öffentlichen Jugendhilfe) </a:t>
            </a:r>
            <a:r>
              <a:rPr lang="de-DE" sz="1400" i="1" dirty="0">
                <a:solidFill>
                  <a:schemeClr val="tx1"/>
                </a:solidFill>
                <a:sym typeface="Wingdings" panose="05000000000000000000" pitchFamily="2" charset="2"/>
              </a:rPr>
              <a:t>auf Beratung </a:t>
            </a:r>
            <a:r>
              <a:rPr lang="de-DE" sz="1400" i="1" u="sng" dirty="0">
                <a:solidFill>
                  <a:schemeClr val="tx1"/>
                </a:solidFill>
                <a:sym typeface="Wingdings" panose="05000000000000000000" pitchFamily="2" charset="2"/>
              </a:rPr>
              <a:t>ohne Kenntnis </a:t>
            </a:r>
            <a:r>
              <a:rPr lang="de-DE" sz="1400" i="1" dirty="0">
                <a:solidFill>
                  <a:schemeClr val="tx1"/>
                </a:solidFill>
                <a:sym typeface="Wingdings" panose="05000000000000000000" pitchFamily="2" charset="2"/>
              </a:rPr>
              <a:t>des Personensorgeberechtigten, </a:t>
            </a:r>
            <a:r>
              <a:rPr lang="de-DE" sz="1400" b="1" i="1" dirty="0">
                <a:solidFill>
                  <a:schemeClr val="tx1"/>
                </a:solidFill>
                <a:sym typeface="Wingdings" panose="05000000000000000000" pitchFamily="2" charset="2"/>
              </a:rPr>
              <a:t>solange durch die Mitteilung an den Personensorgeberechtigten der Beratungszweck vereitelt würde</a:t>
            </a:r>
            <a:r>
              <a:rPr lang="de-DE" sz="1400" i="1" dirty="0">
                <a:solidFill>
                  <a:schemeClr val="tx1"/>
                </a:solidFill>
                <a:sym typeface="Wingdings" panose="05000000000000000000" pitchFamily="2" charset="2"/>
              </a:rPr>
              <a:t>“</a:t>
            </a:r>
            <a:endParaRPr lang="de-DE" sz="1400" dirty="0">
              <a:solidFill>
                <a:schemeClr val="tx1"/>
              </a:solidFill>
              <a:sym typeface="Wingdings" panose="05000000000000000000" pitchFamily="2" charset="2"/>
            </a:endParaRPr>
          </a:p>
          <a:p>
            <a:pPr marL="285750" lvl="1" indent="-285750" algn="l">
              <a:lnSpc>
                <a:spcPct val="100000"/>
              </a:lnSpc>
              <a:buFont typeface="Wingdings" panose="05000000000000000000" pitchFamily="2" charset="2"/>
              <a:buChar char="à"/>
            </a:pPr>
            <a:r>
              <a:rPr lang="de-DE" sz="1400" dirty="0">
                <a:solidFill>
                  <a:schemeClr val="tx1"/>
                </a:solidFill>
                <a:sym typeface="Wingdings" panose="05000000000000000000" pitchFamily="2" charset="2"/>
              </a:rPr>
              <a:t>Früher war noch die Voraussetzung: wenn die Beratung auf Grund einer Not- und Konfliktlage erforderlich ist</a:t>
            </a:r>
          </a:p>
          <a:p>
            <a:pPr marL="285750" indent="-285750">
              <a:buFont typeface="Arial" panose="020B0604020202020204" pitchFamily="34" charset="0"/>
              <a:buChar char="•"/>
            </a:pPr>
            <a:endParaRPr lang="de-DE" sz="1400" dirty="0">
              <a:solidFill>
                <a:schemeClr val="tx1"/>
              </a:solidFill>
              <a:sym typeface="Wingdings" panose="05000000000000000000" pitchFamily="2" charset="2"/>
            </a:endParaRPr>
          </a:p>
          <a:p>
            <a:pPr marL="285750" indent="-285750">
              <a:buFont typeface="Arial" panose="020B0604020202020204" pitchFamily="34" charset="0"/>
              <a:buChar char="•"/>
            </a:pPr>
            <a:endParaRPr lang="de-DE" sz="1400" dirty="0">
              <a:solidFill>
                <a:schemeClr val="tx1"/>
              </a:solidFill>
              <a:sym typeface="Wingdings" panose="05000000000000000000" pitchFamily="2" charset="2"/>
            </a:endParaRPr>
          </a:p>
          <a:p>
            <a:endParaRPr lang="de-DE" sz="1400" dirty="0">
              <a:solidFill>
                <a:schemeClr val="tx1"/>
              </a:solidFill>
              <a:sym typeface="Wingdings" panose="05000000000000000000" pitchFamily="2" charset="2"/>
            </a:endParaRPr>
          </a:p>
        </p:txBody>
      </p:sp>
      <p:pic>
        <p:nvPicPr>
          <p:cNvPr id="4" name="Grafik 3">
            <a:extLst>
              <a:ext uri="{FF2B5EF4-FFF2-40B4-BE49-F238E27FC236}">
                <a16:creationId xmlns:a16="http://schemas.microsoft.com/office/drawing/2014/main" id="{30B6C1A9-7D48-470E-6207-A1404B5644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78798" y="6301705"/>
            <a:ext cx="3734651" cy="1003529"/>
          </a:xfrm>
          <a:prstGeom prst="rect">
            <a:avLst/>
          </a:prstGeom>
        </p:spPr>
      </p:pic>
    </p:spTree>
    <p:extLst>
      <p:ext uri="{BB962C8B-B14F-4D97-AF65-F5344CB8AC3E}">
        <p14:creationId xmlns:p14="http://schemas.microsoft.com/office/powerpoint/2010/main" val="2239106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082254" y="2557289"/>
            <a:ext cx="8136904" cy="4176464"/>
          </a:xfrm>
        </p:spPr>
        <p:txBody>
          <a:bodyPr>
            <a:normAutofit/>
          </a:bodyPr>
          <a:lstStyle/>
          <a:p>
            <a:r>
              <a:rPr lang="de-DE" sz="3000" b="1" dirty="0">
                <a:solidFill>
                  <a:schemeClr val="tx1"/>
                </a:solidFill>
              </a:rPr>
              <a:t>§§ 8 III, IV und 10a – Beratungsansprüche</a:t>
            </a:r>
          </a:p>
          <a:p>
            <a:pPr>
              <a:lnSpc>
                <a:spcPct val="100000"/>
              </a:lnSpc>
            </a:pPr>
            <a:r>
              <a:rPr lang="de-DE" sz="1400" dirty="0">
                <a:solidFill>
                  <a:schemeClr val="tx1"/>
                </a:solidFill>
              </a:rPr>
              <a:t> </a:t>
            </a:r>
          </a:p>
          <a:p>
            <a:r>
              <a:rPr lang="de-DE" sz="1400" dirty="0">
                <a:solidFill>
                  <a:schemeClr val="tx1"/>
                </a:solidFill>
                <a:sym typeface="Wingdings" panose="05000000000000000000" pitchFamily="2" charset="2"/>
              </a:rPr>
              <a:t> § 8 Abs. 4 SGB VIII: Art und Weise der Beratung</a:t>
            </a:r>
          </a:p>
          <a:p>
            <a:pPr marL="285750" indent="-285750">
              <a:lnSpc>
                <a:spcPct val="100000"/>
              </a:lnSpc>
              <a:buFont typeface="Arial" panose="020B0604020202020204" pitchFamily="34" charset="0"/>
              <a:buChar char="•"/>
            </a:pPr>
            <a:r>
              <a:rPr lang="de-DE" sz="1400" i="1" dirty="0">
                <a:solidFill>
                  <a:schemeClr val="tx1"/>
                </a:solidFill>
                <a:sym typeface="Wingdings" panose="05000000000000000000" pitchFamily="2" charset="2"/>
              </a:rPr>
              <a:t>„Beteiligung und Beratung von Kindern und Jugendlichen nach diesem Buch erfolgen in einer für sie verständlichen, nachvollziehbaren und wahrnehmbaren Form “</a:t>
            </a:r>
            <a:endParaRPr lang="de-DE" sz="1400" dirty="0">
              <a:solidFill>
                <a:schemeClr val="tx1"/>
              </a:solidFill>
              <a:sym typeface="Wingdings" panose="05000000000000000000" pitchFamily="2" charset="2"/>
            </a:endParaRPr>
          </a:p>
          <a:p>
            <a:pPr>
              <a:lnSpc>
                <a:spcPct val="100000"/>
              </a:lnSpc>
            </a:pPr>
            <a:endParaRPr lang="de-DE" sz="1400" dirty="0">
              <a:solidFill>
                <a:schemeClr val="tx1"/>
              </a:solidFill>
              <a:sym typeface="Wingdings" panose="05000000000000000000" pitchFamily="2" charset="2"/>
            </a:endParaRPr>
          </a:p>
          <a:p>
            <a:pPr marL="285750" lvl="1" indent="-285750" algn="l">
              <a:lnSpc>
                <a:spcPct val="100000"/>
              </a:lnSpc>
              <a:buFont typeface="Wingdings" panose="05000000000000000000" pitchFamily="2" charset="2"/>
              <a:buChar char="à"/>
            </a:pPr>
            <a:r>
              <a:rPr lang="de-DE" sz="1400" dirty="0">
                <a:solidFill>
                  <a:schemeClr val="tx1"/>
                </a:solidFill>
                <a:sym typeface="Wingdings" panose="05000000000000000000" pitchFamily="2" charset="2"/>
              </a:rPr>
              <a:t>Kommunikation nach dem Entwicklungsstand und der Beeinträchtigung</a:t>
            </a:r>
          </a:p>
          <a:p>
            <a:pPr marL="285750" lvl="1" indent="-285750" algn="l">
              <a:lnSpc>
                <a:spcPct val="100000"/>
              </a:lnSpc>
              <a:buFont typeface="Wingdings" panose="05000000000000000000" pitchFamily="2" charset="2"/>
              <a:buChar char="à"/>
            </a:pPr>
            <a:r>
              <a:rPr lang="de-DE" sz="1400" dirty="0">
                <a:solidFill>
                  <a:schemeClr val="tx1"/>
                </a:solidFill>
                <a:sym typeface="Wingdings" panose="05000000000000000000" pitchFamily="2" charset="2"/>
              </a:rPr>
              <a:t>„Leichte Sprache“</a:t>
            </a:r>
          </a:p>
          <a:p>
            <a:pPr marL="285750" indent="-285750">
              <a:buFont typeface="Arial" panose="020B0604020202020204" pitchFamily="34" charset="0"/>
              <a:buChar char="•"/>
            </a:pPr>
            <a:endParaRPr lang="de-DE" sz="1400" dirty="0">
              <a:solidFill>
                <a:schemeClr val="tx1"/>
              </a:solidFill>
              <a:sym typeface="Wingdings" panose="05000000000000000000" pitchFamily="2" charset="2"/>
            </a:endParaRPr>
          </a:p>
          <a:p>
            <a:endParaRPr lang="de-DE" sz="1400" dirty="0">
              <a:solidFill>
                <a:schemeClr val="tx1"/>
              </a:solidFill>
              <a:sym typeface="Wingdings" panose="05000000000000000000" pitchFamily="2" charset="2"/>
            </a:endParaRPr>
          </a:p>
        </p:txBody>
      </p:sp>
      <p:pic>
        <p:nvPicPr>
          <p:cNvPr id="4" name="Grafik 3">
            <a:extLst>
              <a:ext uri="{FF2B5EF4-FFF2-40B4-BE49-F238E27FC236}">
                <a16:creationId xmlns:a16="http://schemas.microsoft.com/office/drawing/2014/main" id="{20D06F5A-3812-A54C-4EF1-E7F885216F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78798" y="6301705"/>
            <a:ext cx="3734651" cy="1003529"/>
          </a:xfrm>
          <a:prstGeom prst="rect">
            <a:avLst/>
          </a:prstGeom>
        </p:spPr>
      </p:pic>
    </p:spTree>
    <p:extLst>
      <p:ext uri="{BB962C8B-B14F-4D97-AF65-F5344CB8AC3E}">
        <p14:creationId xmlns:p14="http://schemas.microsoft.com/office/powerpoint/2010/main" val="4285861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082254" y="2557289"/>
            <a:ext cx="8136904" cy="4176464"/>
          </a:xfrm>
        </p:spPr>
        <p:txBody>
          <a:bodyPr>
            <a:normAutofit/>
          </a:bodyPr>
          <a:lstStyle/>
          <a:p>
            <a:r>
              <a:rPr lang="de-DE" sz="3000" b="1" dirty="0">
                <a:solidFill>
                  <a:schemeClr val="tx1"/>
                </a:solidFill>
              </a:rPr>
              <a:t>§§ 8 III, IV und 10a – Beratungsansprüche</a:t>
            </a:r>
            <a:endParaRPr lang="de-DE" sz="1400" dirty="0">
              <a:solidFill>
                <a:schemeClr val="tx1"/>
              </a:solidFill>
              <a:sym typeface="Wingdings" panose="05000000000000000000" pitchFamily="2" charset="2"/>
            </a:endParaRPr>
          </a:p>
          <a:p>
            <a:pPr>
              <a:lnSpc>
                <a:spcPct val="100000"/>
              </a:lnSpc>
            </a:pPr>
            <a:br>
              <a:rPr lang="de-DE" sz="1400" dirty="0">
                <a:solidFill>
                  <a:schemeClr val="tx1"/>
                </a:solidFill>
                <a:sym typeface="Wingdings" panose="05000000000000000000" pitchFamily="2" charset="2"/>
              </a:rPr>
            </a:br>
            <a:r>
              <a:rPr lang="de-DE" sz="1400" dirty="0">
                <a:solidFill>
                  <a:schemeClr val="tx1"/>
                </a:solidFill>
                <a:sym typeface="Wingdings" panose="05000000000000000000" pitchFamily="2" charset="2"/>
              </a:rPr>
              <a:t> </a:t>
            </a:r>
            <a:r>
              <a:rPr lang="de-DE" sz="1400" dirty="0">
                <a:solidFill>
                  <a:schemeClr val="tx1"/>
                </a:solidFill>
                <a:sym typeface="Wingdings" panose="05000000000000000000" pitchFamily="2" charset="2"/>
                <a:hlinkClick r:id="rId3"/>
              </a:rPr>
              <a:t>§ 10a SGB VIII:</a:t>
            </a:r>
            <a:endParaRPr lang="de-DE" sz="1400" dirty="0">
              <a:solidFill>
                <a:schemeClr val="tx1"/>
              </a:solidFill>
              <a:sym typeface="Wingdings" panose="05000000000000000000" pitchFamily="2" charset="2"/>
            </a:endParaRPr>
          </a:p>
          <a:p>
            <a:pPr marL="285750" lvl="1" indent="-285750" algn="l">
              <a:lnSpc>
                <a:spcPct val="100000"/>
              </a:lnSpc>
              <a:buFont typeface="Wingdings" panose="05000000000000000000" pitchFamily="2" charset="2"/>
              <a:buChar char="à"/>
            </a:pPr>
            <a:r>
              <a:rPr lang="de-DE" sz="1400" dirty="0">
                <a:solidFill>
                  <a:schemeClr val="tx1"/>
                </a:solidFill>
                <a:sym typeface="Wingdings" panose="05000000000000000000" pitchFamily="2" charset="2"/>
              </a:rPr>
              <a:t>Die Beratung soll sie befähigen, ihre Rechte nach dem SGB VIII wahrzunehmen!</a:t>
            </a:r>
          </a:p>
          <a:p>
            <a:pPr marL="285750" lvl="1" indent="-285750" algn="l">
              <a:lnSpc>
                <a:spcPct val="100000"/>
              </a:lnSpc>
              <a:buFont typeface="Wingdings" panose="05000000000000000000" pitchFamily="2" charset="2"/>
              <a:buChar char="à"/>
            </a:pPr>
            <a:r>
              <a:rPr lang="de-DE" sz="1400" dirty="0">
                <a:solidFill>
                  <a:schemeClr val="tx1"/>
                </a:solidFill>
                <a:sym typeface="Wingdings" panose="05000000000000000000" pitchFamily="2" charset="2"/>
              </a:rPr>
              <a:t>Abgrenzung zu § 8 SGB VII:</a:t>
            </a:r>
          </a:p>
          <a:p>
            <a:pPr marL="285750" lvl="1" indent="-285750" algn="l">
              <a:lnSpc>
                <a:spcPct val="100000"/>
              </a:lnSpc>
              <a:buFont typeface="Wingdings" panose="05000000000000000000" pitchFamily="2" charset="2"/>
              <a:buChar char="à"/>
            </a:pPr>
            <a:r>
              <a:rPr lang="de-DE" sz="1400" dirty="0">
                <a:solidFill>
                  <a:schemeClr val="tx1"/>
                </a:solidFill>
                <a:sym typeface="Wingdings" panose="05000000000000000000" pitchFamily="2" charset="2"/>
              </a:rPr>
              <a:t>Ist in der Beratung zunächst zu klären, welche Hilfe- einschließlich Beratungsmöglichkeiten bestehen?  § 10 a SGB VIII</a:t>
            </a:r>
          </a:p>
          <a:p>
            <a:pPr marL="285750" lvl="1" indent="-285750" algn="l">
              <a:lnSpc>
                <a:spcPct val="100000"/>
              </a:lnSpc>
              <a:buFont typeface="Wingdings" panose="05000000000000000000" pitchFamily="2" charset="2"/>
              <a:buChar char="à"/>
            </a:pPr>
            <a:r>
              <a:rPr lang="de-DE" sz="1400" dirty="0">
                <a:solidFill>
                  <a:schemeClr val="tx1"/>
                </a:solidFill>
                <a:sym typeface="Wingdings" panose="05000000000000000000" pitchFamily="2" charset="2"/>
              </a:rPr>
              <a:t>Auffangfunktion</a:t>
            </a:r>
          </a:p>
          <a:p>
            <a:endParaRPr lang="de-DE" sz="1400" dirty="0">
              <a:solidFill>
                <a:schemeClr val="tx1"/>
              </a:solidFill>
              <a:sym typeface="Wingdings" panose="05000000000000000000" pitchFamily="2" charset="2"/>
            </a:endParaRPr>
          </a:p>
          <a:p>
            <a:endParaRPr lang="de-DE" sz="1400" dirty="0">
              <a:solidFill>
                <a:schemeClr val="tx1"/>
              </a:solidFill>
              <a:sym typeface="Wingdings" panose="05000000000000000000" pitchFamily="2" charset="2"/>
            </a:endParaRPr>
          </a:p>
        </p:txBody>
      </p:sp>
      <p:pic>
        <p:nvPicPr>
          <p:cNvPr id="4" name="Grafik 3">
            <a:extLst>
              <a:ext uri="{FF2B5EF4-FFF2-40B4-BE49-F238E27FC236}">
                <a16:creationId xmlns:a16="http://schemas.microsoft.com/office/drawing/2014/main" id="{267BCC07-1D00-43A7-A29E-3512DC62D6F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78798" y="6301705"/>
            <a:ext cx="3734651" cy="1003529"/>
          </a:xfrm>
          <a:prstGeom prst="rect">
            <a:avLst/>
          </a:prstGeom>
        </p:spPr>
      </p:pic>
    </p:spTree>
    <p:extLst>
      <p:ext uri="{BB962C8B-B14F-4D97-AF65-F5344CB8AC3E}">
        <p14:creationId xmlns:p14="http://schemas.microsoft.com/office/powerpoint/2010/main" val="3770322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082254" y="2557289"/>
            <a:ext cx="8136904" cy="4176464"/>
          </a:xfrm>
        </p:spPr>
        <p:txBody>
          <a:bodyPr>
            <a:normAutofit/>
          </a:bodyPr>
          <a:lstStyle/>
          <a:p>
            <a:r>
              <a:rPr lang="de-DE" sz="3000" b="1" dirty="0">
                <a:solidFill>
                  <a:schemeClr val="tx1"/>
                </a:solidFill>
              </a:rPr>
              <a:t>§§ 8 III, IV und 10a – Beratungsansprüche</a:t>
            </a:r>
            <a:endParaRPr lang="de-DE" sz="1400" dirty="0">
              <a:solidFill>
                <a:schemeClr val="tx1"/>
              </a:solidFill>
              <a:sym typeface="Wingdings" panose="05000000000000000000" pitchFamily="2" charset="2"/>
            </a:endParaRPr>
          </a:p>
          <a:p>
            <a:pPr>
              <a:lnSpc>
                <a:spcPct val="100000"/>
              </a:lnSpc>
            </a:pPr>
            <a:br>
              <a:rPr lang="de-DE" sz="1400" dirty="0">
                <a:solidFill>
                  <a:schemeClr val="tx1"/>
                </a:solidFill>
                <a:sym typeface="Wingdings" panose="05000000000000000000" pitchFamily="2" charset="2"/>
              </a:rPr>
            </a:br>
            <a:r>
              <a:rPr lang="de-DE" sz="1400" dirty="0">
                <a:solidFill>
                  <a:schemeClr val="tx1"/>
                </a:solidFill>
                <a:sym typeface="Wingdings" panose="05000000000000000000" pitchFamily="2" charset="2"/>
              </a:rPr>
              <a:t> </a:t>
            </a:r>
            <a:r>
              <a:rPr lang="de-DE" sz="1400" dirty="0">
                <a:solidFill>
                  <a:schemeClr val="tx1"/>
                </a:solidFill>
                <a:sym typeface="Wingdings" panose="05000000000000000000" pitchFamily="2" charset="2"/>
                <a:hlinkClick r:id="rId3"/>
              </a:rPr>
              <a:t>§ 10a SGB VIII:</a:t>
            </a:r>
            <a:endParaRPr lang="de-DE" sz="1400" dirty="0">
              <a:solidFill>
                <a:schemeClr val="tx1"/>
              </a:solidFill>
              <a:sym typeface="Wingdings" panose="05000000000000000000" pitchFamily="2" charset="2"/>
            </a:endParaRPr>
          </a:p>
          <a:p>
            <a:pPr marL="285750" lvl="1" indent="-285750" algn="l">
              <a:lnSpc>
                <a:spcPct val="100000"/>
              </a:lnSpc>
              <a:buFont typeface="Wingdings" panose="05000000000000000000" pitchFamily="2" charset="2"/>
              <a:buChar char="à"/>
            </a:pPr>
            <a:r>
              <a:rPr lang="de-DE" sz="1400" dirty="0">
                <a:solidFill>
                  <a:schemeClr val="tx1"/>
                </a:solidFill>
                <a:sym typeface="Wingdings" panose="05000000000000000000" pitchFamily="2" charset="2"/>
              </a:rPr>
              <a:t>Die Beratung soll sie befähigen, ihre Rechte nach dem SGB VIII wahrzunehmen!</a:t>
            </a:r>
          </a:p>
          <a:p>
            <a:pPr marL="285750" lvl="1" indent="-285750" algn="l">
              <a:lnSpc>
                <a:spcPct val="100000"/>
              </a:lnSpc>
              <a:buFont typeface="Wingdings" panose="05000000000000000000" pitchFamily="2" charset="2"/>
              <a:buChar char="à"/>
            </a:pPr>
            <a:r>
              <a:rPr lang="de-DE" sz="1400" dirty="0">
                <a:solidFill>
                  <a:schemeClr val="tx1"/>
                </a:solidFill>
                <a:sym typeface="Wingdings" panose="05000000000000000000" pitchFamily="2" charset="2"/>
              </a:rPr>
              <a:t>Abgrenzung zu § 8 SGB VII:</a:t>
            </a:r>
          </a:p>
          <a:p>
            <a:pPr marL="285750" lvl="1" indent="-285750" algn="l">
              <a:lnSpc>
                <a:spcPct val="100000"/>
              </a:lnSpc>
              <a:buFont typeface="Wingdings" panose="05000000000000000000" pitchFamily="2" charset="2"/>
              <a:buChar char="à"/>
            </a:pPr>
            <a:r>
              <a:rPr lang="de-DE" sz="1400" dirty="0">
                <a:solidFill>
                  <a:schemeClr val="tx1"/>
                </a:solidFill>
                <a:sym typeface="Wingdings" panose="05000000000000000000" pitchFamily="2" charset="2"/>
              </a:rPr>
              <a:t>Ist in der Beratung zunächst zu klären, welche Hilfe- einschließlich Beratungsmöglichkeiten bestehen?  § 10 a SGB VIII</a:t>
            </a:r>
          </a:p>
          <a:p>
            <a:pPr marL="285750" lvl="1" indent="-285750" algn="l">
              <a:lnSpc>
                <a:spcPct val="100000"/>
              </a:lnSpc>
              <a:buFont typeface="Wingdings" panose="05000000000000000000" pitchFamily="2" charset="2"/>
              <a:buChar char="à"/>
            </a:pPr>
            <a:r>
              <a:rPr lang="de-DE" sz="1400" dirty="0">
                <a:solidFill>
                  <a:schemeClr val="tx1"/>
                </a:solidFill>
                <a:sym typeface="Wingdings" panose="05000000000000000000" pitchFamily="2" charset="2"/>
              </a:rPr>
              <a:t>Auffangfunktion</a:t>
            </a:r>
          </a:p>
          <a:p>
            <a:endParaRPr lang="de-DE" sz="1400" dirty="0">
              <a:solidFill>
                <a:schemeClr val="tx1"/>
              </a:solidFill>
              <a:sym typeface="Wingdings" panose="05000000000000000000" pitchFamily="2" charset="2"/>
            </a:endParaRPr>
          </a:p>
          <a:p>
            <a:endParaRPr lang="de-DE" sz="1400" dirty="0">
              <a:solidFill>
                <a:schemeClr val="tx1"/>
              </a:solidFill>
              <a:sym typeface="Wingdings" panose="05000000000000000000" pitchFamily="2" charset="2"/>
            </a:endParaRPr>
          </a:p>
        </p:txBody>
      </p:sp>
      <p:pic>
        <p:nvPicPr>
          <p:cNvPr id="4" name="Grafik 3">
            <a:extLst>
              <a:ext uri="{FF2B5EF4-FFF2-40B4-BE49-F238E27FC236}">
                <a16:creationId xmlns:a16="http://schemas.microsoft.com/office/drawing/2014/main" id="{13149C4D-CA57-D30D-98EC-93DA0C7144A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78798" y="6301705"/>
            <a:ext cx="3734651" cy="1003529"/>
          </a:xfrm>
          <a:prstGeom prst="rect">
            <a:avLst/>
          </a:prstGeom>
        </p:spPr>
      </p:pic>
    </p:spTree>
    <p:extLst>
      <p:ext uri="{BB962C8B-B14F-4D97-AF65-F5344CB8AC3E}">
        <p14:creationId xmlns:p14="http://schemas.microsoft.com/office/powerpoint/2010/main" val="1353713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082254" y="2485281"/>
            <a:ext cx="8136904" cy="4176464"/>
          </a:xfrm>
        </p:spPr>
        <p:txBody>
          <a:bodyPr>
            <a:normAutofit/>
          </a:bodyPr>
          <a:lstStyle/>
          <a:p>
            <a:r>
              <a:rPr lang="de-DE" sz="3000" b="1" dirty="0">
                <a:solidFill>
                  <a:schemeClr val="tx1"/>
                </a:solidFill>
                <a:hlinkClick r:id="rId3">
                  <a:extLst>
                    <a:ext uri="{A12FA001-AC4F-418D-AE19-62706E023703}">
                      <ahyp:hlinkClr xmlns:ahyp="http://schemas.microsoft.com/office/drawing/2018/hyperlinkcolor" val="tx"/>
                    </a:ext>
                  </a:extLst>
                </a:hlinkClick>
              </a:rPr>
              <a:t>§ 9a Ombudsstellen</a:t>
            </a:r>
            <a:endParaRPr lang="de-DE" sz="1400" dirty="0">
              <a:solidFill>
                <a:schemeClr val="tx1"/>
              </a:solidFill>
            </a:endParaRPr>
          </a:p>
          <a:p>
            <a:endParaRPr lang="de-DE" sz="1400" dirty="0">
              <a:solidFill>
                <a:schemeClr val="tx1"/>
              </a:solidFill>
              <a:sym typeface="Wingdings" panose="05000000000000000000" pitchFamily="2" charset="2"/>
            </a:endParaRPr>
          </a:p>
          <a:p>
            <a:pPr marL="285750" lvl="1" indent="-285750" algn="l">
              <a:lnSpc>
                <a:spcPct val="100000"/>
              </a:lnSpc>
              <a:buFont typeface="Wingdings" panose="05000000000000000000" pitchFamily="2" charset="2"/>
              <a:buChar char="à"/>
            </a:pPr>
            <a:r>
              <a:rPr lang="de-DE" sz="1400" dirty="0">
                <a:solidFill>
                  <a:schemeClr val="tx1"/>
                </a:solidFill>
                <a:sym typeface="Wingdings" panose="05000000000000000000" pitchFamily="2" charset="2"/>
              </a:rPr>
              <a:t>nun gesetzliche Verpflichtung zur Einrichtung solcher Stellen auch außerhalb von stationären Einrichtungen</a:t>
            </a:r>
          </a:p>
          <a:p>
            <a:pPr marL="285750" lvl="1" indent="-285750" algn="l">
              <a:lnSpc>
                <a:spcPct val="100000"/>
              </a:lnSpc>
              <a:buFont typeface="Wingdings" panose="05000000000000000000" pitchFamily="2" charset="2"/>
              <a:buChar char="à"/>
            </a:pPr>
            <a:r>
              <a:rPr lang="de-DE" sz="1400" dirty="0">
                <a:solidFill>
                  <a:schemeClr val="tx1"/>
                </a:solidFill>
                <a:sym typeface="Wingdings" panose="05000000000000000000" pitchFamily="2" charset="2"/>
              </a:rPr>
              <a:t>(unabhängige und einfach zugängliche) </a:t>
            </a:r>
            <a:r>
              <a:rPr lang="de-DE" sz="1400" dirty="0" err="1">
                <a:solidFill>
                  <a:schemeClr val="tx1"/>
                </a:solidFill>
                <a:sym typeface="Wingdings" panose="05000000000000000000" pitchFamily="2" charset="2"/>
              </a:rPr>
              <a:t>niedrigschwelligere</a:t>
            </a:r>
            <a:r>
              <a:rPr lang="de-DE" sz="1400" dirty="0">
                <a:solidFill>
                  <a:schemeClr val="tx1"/>
                </a:solidFill>
                <a:sym typeface="Wingdings" panose="05000000000000000000" pitchFamily="2" charset="2"/>
              </a:rPr>
              <a:t> Anlaufstellen für junge Menschen und ihre Familien bei Beschwerden aber auch Beratung von jungen Menschen und Familien bzgl. der Aufgaben der Jugendhilfe nach </a:t>
            </a:r>
          </a:p>
          <a:p>
            <a:pPr marL="285750" lvl="1" indent="-285750" algn="l">
              <a:lnSpc>
                <a:spcPct val="100000"/>
              </a:lnSpc>
              <a:buFont typeface="Wingdings" panose="05000000000000000000" pitchFamily="2" charset="2"/>
              <a:buChar char="à"/>
            </a:pPr>
            <a:r>
              <a:rPr lang="de-DE" sz="1400" dirty="0">
                <a:solidFill>
                  <a:schemeClr val="tx1"/>
                </a:solidFill>
                <a:sym typeface="Wingdings" panose="05000000000000000000" pitchFamily="2" charset="2"/>
              </a:rPr>
              <a:t>Vermittlung und Klärung von Konflikten in Einrichtungen aber auch Aufgaben der Jugendhilfe</a:t>
            </a:r>
          </a:p>
          <a:p>
            <a:pPr marL="285750" lvl="1" indent="-285750" algn="l">
              <a:lnSpc>
                <a:spcPct val="100000"/>
              </a:lnSpc>
              <a:buFont typeface="Wingdings" panose="05000000000000000000" pitchFamily="2" charset="2"/>
              <a:buChar char="à"/>
            </a:pPr>
            <a:r>
              <a:rPr lang="de-DE" sz="1400">
                <a:solidFill>
                  <a:schemeClr val="tx1"/>
                </a:solidFill>
                <a:sym typeface="Wingdings" panose="05000000000000000000" pitchFamily="2" charset="2"/>
              </a:rPr>
              <a:t>Umfang </a:t>
            </a:r>
            <a:r>
              <a:rPr lang="de-DE" sz="1400" dirty="0">
                <a:solidFill>
                  <a:schemeClr val="tx1"/>
                </a:solidFill>
                <a:sym typeface="Wingdings" panose="05000000000000000000" pitchFamily="2" charset="2"/>
              </a:rPr>
              <a:t>weitet sich also erheblich aus</a:t>
            </a:r>
          </a:p>
          <a:p>
            <a:pPr marL="285750" lvl="1" indent="-285750" algn="l">
              <a:lnSpc>
                <a:spcPct val="100000"/>
              </a:lnSpc>
              <a:buFont typeface="Wingdings" panose="05000000000000000000" pitchFamily="2" charset="2"/>
              <a:buChar char="à"/>
            </a:pPr>
            <a:endParaRPr lang="de-DE" sz="1400" dirty="0">
              <a:solidFill>
                <a:schemeClr val="tx1"/>
              </a:solidFill>
              <a:sym typeface="Wingdings" panose="05000000000000000000" pitchFamily="2" charset="2"/>
            </a:endParaRPr>
          </a:p>
        </p:txBody>
      </p:sp>
      <p:pic>
        <p:nvPicPr>
          <p:cNvPr id="4" name="Grafik 3">
            <a:extLst>
              <a:ext uri="{FF2B5EF4-FFF2-40B4-BE49-F238E27FC236}">
                <a16:creationId xmlns:a16="http://schemas.microsoft.com/office/drawing/2014/main" id="{8BE3E722-4DFF-3E8F-FAE9-806904C3CF9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78798" y="6301705"/>
            <a:ext cx="3734651" cy="1003529"/>
          </a:xfrm>
          <a:prstGeom prst="rect">
            <a:avLst/>
          </a:prstGeom>
        </p:spPr>
      </p:pic>
    </p:spTree>
    <p:extLst>
      <p:ext uri="{BB962C8B-B14F-4D97-AF65-F5344CB8AC3E}">
        <p14:creationId xmlns:p14="http://schemas.microsoft.com/office/powerpoint/2010/main" val="123526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082254" y="2557289"/>
            <a:ext cx="8136904" cy="4176464"/>
          </a:xfrm>
        </p:spPr>
        <p:txBody>
          <a:bodyPr>
            <a:normAutofit/>
          </a:bodyPr>
          <a:lstStyle/>
          <a:p>
            <a:r>
              <a:rPr lang="de-DE" sz="3000" b="1" dirty="0">
                <a:solidFill>
                  <a:schemeClr val="tx1"/>
                </a:solidFill>
              </a:rPr>
              <a:t>§ 45 a VIII Einrichtung</a:t>
            </a:r>
            <a:endParaRPr lang="de-DE" sz="3000" dirty="0"/>
          </a:p>
          <a:p>
            <a:endParaRPr lang="de-DE" sz="3000" dirty="0"/>
          </a:p>
          <a:p>
            <a:pPr marL="285750" lvl="1" indent="-285750" algn="l">
              <a:lnSpc>
                <a:spcPct val="100000"/>
              </a:lnSpc>
              <a:buFont typeface="Wingdings" panose="05000000000000000000" pitchFamily="2" charset="2"/>
              <a:buChar char="à"/>
            </a:pPr>
            <a:r>
              <a:rPr lang="de-DE" sz="1400" dirty="0">
                <a:solidFill>
                  <a:schemeClr val="tx1"/>
                </a:solidFill>
                <a:sym typeface="Wingdings" panose="05000000000000000000" pitchFamily="2" charset="2"/>
              </a:rPr>
              <a:t>Neu eingeführte Definition – bisher nur erlaubnispflichte Einrichtungen in § 45 aufgeführt </a:t>
            </a:r>
          </a:p>
          <a:p>
            <a:pPr marL="285750" lvl="1" indent="-285750" algn="l">
              <a:lnSpc>
                <a:spcPct val="100000"/>
              </a:lnSpc>
              <a:buFont typeface="Wingdings" panose="05000000000000000000" pitchFamily="2" charset="2"/>
              <a:buChar char="à"/>
            </a:pPr>
            <a:r>
              <a:rPr lang="de-DE" sz="1400" dirty="0">
                <a:solidFill>
                  <a:schemeClr val="tx1"/>
                </a:solidFill>
                <a:sym typeface="Wingdings" panose="05000000000000000000" pitchFamily="2" charset="2"/>
              </a:rPr>
              <a:t>Umfasst ALLE Einrichtungen der Kinder- und Jugendhilfe, auch die des § 45</a:t>
            </a:r>
          </a:p>
          <a:p>
            <a:pPr marL="285750" lvl="1" indent="-285750" algn="l">
              <a:lnSpc>
                <a:spcPct val="100000"/>
              </a:lnSpc>
              <a:buFont typeface="Wingdings" panose="05000000000000000000" pitchFamily="2" charset="2"/>
              <a:buChar char="à"/>
            </a:pPr>
            <a:r>
              <a:rPr lang="de-DE" sz="1400" dirty="0">
                <a:solidFill>
                  <a:schemeClr val="tx1"/>
                </a:solidFill>
                <a:sym typeface="Wingdings" panose="05000000000000000000" pitchFamily="2" charset="2"/>
              </a:rPr>
              <a:t>ABER: Es ist immer bei Verweisen auf „Einrichtungen“  (sei es bei bestehenden aber auch zukünftigen Gesetze!) darauf zu achten, ob es sich auf erlaubnispflichtige (also § 45) oder alle Einrichtungen bezieht.</a:t>
            </a:r>
          </a:p>
          <a:p>
            <a:pPr marL="285750" lvl="1" indent="-285750" algn="l">
              <a:lnSpc>
                <a:spcPct val="100000"/>
              </a:lnSpc>
              <a:buFont typeface="Wingdings" panose="05000000000000000000" pitchFamily="2" charset="2"/>
              <a:buChar char="à"/>
            </a:pPr>
            <a:r>
              <a:rPr lang="de-DE" sz="1400" dirty="0">
                <a:solidFill>
                  <a:schemeClr val="tx1"/>
                </a:solidFill>
                <a:sym typeface="Wingdings" panose="05000000000000000000" pitchFamily="2" charset="2"/>
              </a:rPr>
              <a:t>Neue Anforderungen für die Erteilung UND Bestand der Betriebserlaubnis</a:t>
            </a:r>
          </a:p>
          <a:p>
            <a:pPr marL="285750" lvl="1" indent="-285750" algn="l">
              <a:lnSpc>
                <a:spcPct val="100000"/>
              </a:lnSpc>
              <a:buFont typeface="Wingdings" panose="05000000000000000000" pitchFamily="2" charset="2"/>
              <a:buChar char="à"/>
            </a:pPr>
            <a:endParaRPr lang="de-DE" sz="1400" dirty="0">
              <a:solidFill>
                <a:schemeClr val="tx1"/>
              </a:solidFill>
              <a:sym typeface="Wingdings" panose="05000000000000000000" pitchFamily="2" charset="2"/>
            </a:endParaRPr>
          </a:p>
          <a:p>
            <a:pPr marL="0" lvl="1" algn="l">
              <a:lnSpc>
                <a:spcPct val="100000"/>
              </a:lnSpc>
            </a:pPr>
            <a:endParaRPr lang="de-DE" sz="1400" dirty="0">
              <a:solidFill>
                <a:schemeClr val="tx1"/>
              </a:solidFill>
              <a:sym typeface="Wingdings" panose="05000000000000000000" pitchFamily="2" charset="2"/>
            </a:endParaRPr>
          </a:p>
          <a:p>
            <a:pPr marL="285750" indent="-285750">
              <a:lnSpc>
                <a:spcPct val="100000"/>
              </a:lnSpc>
              <a:buFont typeface="Wingdings" panose="05000000000000000000" pitchFamily="2" charset="2"/>
              <a:buChar char="à"/>
            </a:pPr>
            <a:endParaRPr lang="de-DE" sz="1400" dirty="0">
              <a:solidFill>
                <a:schemeClr val="tx1"/>
              </a:solidFill>
              <a:sym typeface="Wingdings" panose="05000000000000000000" pitchFamily="2" charset="2"/>
            </a:endParaRPr>
          </a:p>
          <a:p>
            <a:endParaRPr lang="de-DE" sz="1400" dirty="0">
              <a:solidFill>
                <a:schemeClr val="tx1"/>
              </a:solidFill>
              <a:sym typeface="Wingdings" panose="05000000000000000000" pitchFamily="2" charset="2"/>
            </a:endParaRPr>
          </a:p>
        </p:txBody>
      </p:sp>
      <p:pic>
        <p:nvPicPr>
          <p:cNvPr id="4" name="Grafik 3">
            <a:extLst>
              <a:ext uri="{FF2B5EF4-FFF2-40B4-BE49-F238E27FC236}">
                <a16:creationId xmlns:a16="http://schemas.microsoft.com/office/drawing/2014/main" id="{90F9E814-3A12-3746-DF24-9F1011A8A4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78798" y="6301705"/>
            <a:ext cx="3734651" cy="1003529"/>
          </a:xfrm>
          <a:prstGeom prst="rect">
            <a:avLst/>
          </a:prstGeom>
        </p:spPr>
      </p:pic>
    </p:spTree>
    <p:extLst>
      <p:ext uri="{BB962C8B-B14F-4D97-AF65-F5344CB8AC3E}">
        <p14:creationId xmlns:p14="http://schemas.microsoft.com/office/powerpoint/2010/main" val="139645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082254" y="2557289"/>
            <a:ext cx="8136904" cy="4176464"/>
          </a:xfrm>
        </p:spPr>
        <p:txBody>
          <a:bodyPr>
            <a:normAutofit fontScale="92500" lnSpcReduction="10000"/>
          </a:bodyPr>
          <a:lstStyle/>
          <a:p>
            <a:r>
              <a:rPr lang="de-DE" sz="3000" b="1" dirty="0">
                <a:solidFill>
                  <a:schemeClr val="tx1"/>
                </a:solidFill>
              </a:rPr>
              <a:t>§ 79 Gesamtverantwortung</a:t>
            </a:r>
            <a:endParaRPr lang="de-DE" sz="3000" dirty="0"/>
          </a:p>
          <a:p>
            <a:pPr marL="0" lvl="1" algn="l">
              <a:lnSpc>
                <a:spcPct val="100000"/>
              </a:lnSpc>
            </a:pPr>
            <a:r>
              <a:rPr lang="de-DE" sz="1400" dirty="0">
                <a:solidFill>
                  <a:schemeClr val="tx1"/>
                </a:solidFill>
                <a:sym typeface="Wingdings" panose="05000000000000000000" pitchFamily="2" charset="2"/>
              </a:rPr>
              <a:t>(1) Die Träger der öffentlichen Jugendhilfe haben für die Erfüllung der Aufgaben nach diesem Buch die Gesamtverantwortung einschließlich der Planungsverantwortung.</a:t>
            </a:r>
          </a:p>
          <a:p>
            <a:pPr marL="0" lvl="1" algn="l">
              <a:lnSpc>
                <a:spcPct val="100000"/>
              </a:lnSpc>
            </a:pPr>
            <a:endParaRPr lang="de-DE" sz="1400" dirty="0">
              <a:solidFill>
                <a:schemeClr val="tx1"/>
              </a:solidFill>
              <a:sym typeface="Wingdings" panose="05000000000000000000" pitchFamily="2" charset="2"/>
            </a:endParaRPr>
          </a:p>
          <a:p>
            <a:pPr marL="0" lvl="1" algn="l">
              <a:lnSpc>
                <a:spcPct val="100000"/>
              </a:lnSpc>
            </a:pPr>
            <a:r>
              <a:rPr lang="de-DE" sz="1400" dirty="0">
                <a:solidFill>
                  <a:schemeClr val="tx1"/>
                </a:solidFill>
                <a:sym typeface="Wingdings" panose="05000000000000000000" pitchFamily="2" charset="2"/>
              </a:rPr>
              <a:t> (2) 1Die Träger der öffentlichen Jugendhilfe sollen gewährleisten, dass zur Erfüllung der Aufgaben nach diesem Buch</a:t>
            </a:r>
          </a:p>
          <a:p>
            <a:pPr marL="0" lvl="1" algn="l">
              <a:lnSpc>
                <a:spcPct val="100000"/>
              </a:lnSpc>
            </a:pPr>
            <a:r>
              <a:rPr lang="de-DE" sz="1400" dirty="0">
                <a:solidFill>
                  <a:schemeClr val="tx1"/>
                </a:solidFill>
                <a:sym typeface="Wingdings" panose="05000000000000000000" pitchFamily="2" charset="2"/>
              </a:rPr>
              <a:t> 1. die erforderlichen und geeigneten Einrichtungen, Dienste und Veranstaltungen den verschiedenen Grundrichtungen der Erziehung entsprechend rechtzeitig und ausreichend zur Verfügung stehen; hierzu zählen insbesondere auch Pfleger, Vormünder und Pflegepersonen;</a:t>
            </a:r>
          </a:p>
          <a:p>
            <a:pPr marL="0" lvl="1" algn="l">
              <a:lnSpc>
                <a:spcPct val="100000"/>
              </a:lnSpc>
            </a:pPr>
            <a:r>
              <a:rPr lang="de-DE" sz="1400" b="1" dirty="0">
                <a:solidFill>
                  <a:schemeClr val="tx1"/>
                </a:solidFill>
                <a:sym typeface="Wingdings" panose="05000000000000000000" pitchFamily="2" charset="2"/>
              </a:rPr>
              <a:t> 2. die nach Nummer 1 vorgehaltenen Einrichtungen, Dienste und Veranstaltungen dem nach § 80 Absatz 1 Nummer 2 ermittelten Bedarf entsprechend zusammenwirken und hierfür verbindliche Strukturen der Zusammenarbeit aufgebaut und weiterentwickelt werden;</a:t>
            </a:r>
          </a:p>
          <a:p>
            <a:pPr marL="0" lvl="1" algn="l">
              <a:lnSpc>
                <a:spcPct val="100000"/>
              </a:lnSpc>
            </a:pPr>
            <a:r>
              <a:rPr lang="de-DE" sz="1400" dirty="0">
                <a:solidFill>
                  <a:schemeClr val="tx1"/>
                </a:solidFill>
                <a:sym typeface="Wingdings" panose="05000000000000000000" pitchFamily="2" charset="2"/>
              </a:rPr>
              <a:t> 3. eine kontinuierliche Qualitätsentwicklung nach Maßgabe von § 79a erfolgt.</a:t>
            </a:r>
          </a:p>
          <a:p>
            <a:pPr marL="0" lvl="1" algn="l">
              <a:lnSpc>
                <a:spcPct val="100000"/>
              </a:lnSpc>
            </a:pPr>
            <a:r>
              <a:rPr lang="de-DE" sz="1400" dirty="0">
                <a:solidFill>
                  <a:schemeClr val="tx1"/>
                </a:solidFill>
                <a:sym typeface="Wingdings" panose="05000000000000000000" pitchFamily="2" charset="2"/>
              </a:rPr>
              <a:t> 2 Von den für die Jugendhilfe bereitgestellten Mitteln haben sie einen angemessenen Anteil für die Jugendarbeit zu verwenden.</a:t>
            </a:r>
          </a:p>
          <a:p>
            <a:pPr marL="0" lvl="1" algn="l">
              <a:lnSpc>
                <a:spcPct val="100000"/>
              </a:lnSpc>
            </a:pPr>
            <a:endParaRPr lang="de-DE" sz="1400" dirty="0">
              <a:solidFill>
                <a:schemeClr val="tx1"/>
              </a:solidFill>
              <a:sym typeface="Wingdings" panose="05000000000000000000" pitchFamily="2" charset="2"/>
            </a:endParaRPr>
          </a:p>
          <a:p>
            <a:pPr marL="0" lvl="1" algn="l">
              <a:lnSpc>
                <a:spcPct val="100000"/>
              </a:lnSpc>
            </a:pPr>
            <a:r>
              <a:rPr lang="de-DE" sz="1400" dirty="0">
                <a:solidFill>
                  <a:schemeClr val="tx1"/>
                </a:solidFill>
                <a:sym typeface="Wingdings" panose="05000000000000000000" pitchFamily="2" charset="2"/>
              </a:rPr>
              <a:t> (3) 1Die Träger der öffentlichen Jugendhilfe haben für eine ausreichende Ausstattung der Jugendämter und der Landesjugendämter </a:t>
            </a:r>
            <a:r>
              <a:rPr lang="de-DE" sz="1400" b="1" dirty="0">
                <a:solidFill>
                  <a:schemeClr val="tx1"/>
                </a:solidFill>
                <a:sym typeface="Wingdings" panose="05000000000000000000" pitchFamily="2" charset="2"/>
              </a:rPr>
              <a:t>einschließlich der Möglichkeit der Nutzung digitaler Geräte zu sorgen</a:t>
            </a:r>
            <a:r>
              <a:rPr lang="de-DE" sz="1400" dirty="0">
                <a:solidFill>
                  <a:schemeClr val="tx1"/>
                </a:solidFill>
                <a:sym typeface="Wingdings" panose="05000000000000000000" pitchFamily="2" charset="2"/>
              </a:rPr>
              <a:t>; hierzu gehört auch eine dem Bedarf entsprechende Zahl von Fachkräften. </a:t>
            </a:r>
            <a:r>
              <a:rPr lang="de-DE" sz="1400" b="1" dirty="0">
                <a:solidFill>
                  <a:schemeClr val="tx1"/>
                </a:solidFill>
                <a:sym typeface="Wingdings" panose="05000000000000000000" pitchFamily="2" charset="2"/>
              </a:rPr>
              <a:t>2Zur Planung und Bereitstellung einer bedarfsgerechten Personalausstattung ist ein Verfahren zur Personalbemessung zu nutzen</a:t>
            </a:r>
            <a:r>
              <a:rPr lang="de-DE" sz="1400" dirty="0">
                <a:solidFill>
                  <a:schemeClr val="tx1"/>
                </a:solidFill>
                <a:sym typeface="Wingdings" panose="05000000000000000000" pitchFamily="2" charset="2"/>
              </a:rPr>
              <a:t>.</a:t>
            </a:r>
          </a:p>
          <a:p>
            <a:pPr marL="0" lvl="1" algn="l">
              <a:lnSpc>
                <a:spcPct val="100000"/>
              </a:lnSpc>
            </a:pPr>
            <a:endParaRPr lang="de-DE" sz="1400" dirty="0">
              <a:solidFill>
                <a:schemeClr val="tx1"/>
              </a:solidFill>
              <a:sym typeface="Wingdings" panose="05000000000000000000" pitchFamily="2" charset="2"/>
            </a:endParaRPr>
          </a:p>
        </p:txBody>
      </p:sp>
    </p:spTree>
    <p:extLst>
      <p:ext uri="{BB962C8B-B14F-4D97-AF65-F5344CB8AC3E}">
        <p14:creationId xmlns:p14="http://schemas.microsoft.com/office/powerpoint/2010/main" val="2992713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082254" y="2557289"/>
            <a:ext cx="8136904" cy="4176464"/>
          </a:xfrm>
        </p:spPr>
        <p:txBody>
          <a:bodyPr>
            <a:normAutofit/>
          </a:bodyPr>
          <a:lstStyle/>
          <a:p>
            <a:r>
              <a:rPr lang="de-DE" sz="3000" b="1" dirty="0">
                <a:solidFill>
                  <a:schemeClr val="tx1"/>
                </a:solidFill>
              </a:rPr>
              <a:t>§ 80 Jugendhilfeplanung</a:t>
            </a:r>
            <a:endParaRPr lang="de-DE" sz="3000" dirty="0"/>
          </a:p>
          <a:p>
            <a:pPr marL="0" lvl="1" algn="l">
              <a:lnSpc>
                <a:spcPct val="100000"/>
              </a:lnSpc>
            </a:pPr>
            <a:endParaRPr lang="de-DE" sz="1300" dirty="0">
              <a:solidFill>
                <a:schemeClr val="tx1"/>
              </a:solidFill>
            </a:endParaRPr>
          </a:p>
          <a:p>
            <a:pPr marL="0" lvl="1" algn="l">
              <a:lnSpc>
                <a:spcPct val="100000"/>
              </a:lnSpc>
            </a:pPr>
            <a:r>
              <a:rPr lang="de-DE" sz="1300" dirty="0">
                <a:solidFill>
                  <a:schemeClr val="tx1"/>
                </a:solidFill>
              </a:rPr>
              <a:t>(1) 2. den Bedarf unter Berücksichtigung der Wünsche, Bedürfnisse und Interessen der jungen Menschen und der </a:t>
            </a:r>
            <a:r>
              <a:rPr lang="de-DE" sz="1300" b="1" dirty="0">
                <a:solidFill>
                  <a:schemeClr val="tx1"/>
                </a:solidFill>
              </a:rPr>
              <a:t>Erziehungsberechtigten</a:t>
            </a:r>
            <a:r>
              <a:rPr lang="de-DE" sz="1300" dirty="0">
                <a:solidFill>
                  <a:schemeClr val="tx1"/>
                </a:solidFill>
              </a:rPr>
              <a:t> für einen mittelfristigen Zeitraum zu ermitteln und</a:t>
            </a:r>
          </a:p>
          <a:p>
            <a:pPr marL="0" lvl="1" algn="l">
              <a:lnSpc>
                <a:spcPct val="100000"/>
              </a:lnSpc>
            </a:pPr>
            <a:endParaRPr lang="de-DE" sz="1300" dirty="0">
              <a:solidFill>
                <a:schemeClr val="tx1"/>
              </a:solidFill>
            </a:endParaRPr>
          </a:p>
          <a:p>
            <a:pPr marL="0" lvl="1" algn="l">
              <a:lnSpc>
                <a:spcPct val="100000"/>
              </a:lnSpc>
            </a:pPr>
            <a:r>
              <a:rPr lang="de-DE" sz="1300" dirty="0">
                <a:solidFill>
                  <a:schemeClr val="tx1"/>
                </a:solidFill>
              </a:rPr>
              <a:t>(2) Einrichtungen und Dienste sollen so geplant werden, dass </a:t>
            </a:r>
            <a:r>
              <a:rPr lang="de-DE" sz="1300" u="sng" dirty="0">
                <a:solidFill>
                  <a:schemeClr val="tx1"/>
                </a:solidFill>
              </a:rPr>
              <a:t>insbesondere</a:t>
            </a:r>
          </a:p>
          <a:p>
            <a:pPr marL="0" lvl="1" algn="l">
              <a:lnSpc>
                <a:spcPct val="100000"/>
              </a:lnSpc>
            </a:pPr>
            <a:r>
              <a:rPr lang="de-DE" sz="1300" dirty="0">
                <a:solidFill>
                  <a:schemeClr val="tx1"/>
                </a:solidFill>
              </a:rPr>
              <a:t>2. ein möglichst wirksames, vielfältiges, </a:t>
            </a:r>
            <a:r>
              <a:rPr lang="de-DE" sz="1300" b="1" dirty="0">
                <a:solidFill>
                  <a:schemeClr val="tx1"/>
                </a:solidFill>
              </a:rPr>
              <a:t>inklusives</a:t>
            </a:r>
            <a:r>
              <a:rPr lang="de-DE" sz="1300" dirty="0">
                <a:solidFill>
                  <a:schemeClr val="tx1"/>
                </a:solidFill>
              </a:rPr>
              <a:t> und aufeinander abgestimmtes Angebot von Jugendhilfeleistungen gewährleistet ist,</a:t>
            </a:r>
          </a:p>
          <a:p>
            <a:pPr marL="0" lvl="1" algn="l">
              <a:lnSpc>
                <a:spcPct val="100000"/>
              </a:lnSpc>
            </a:pPr>
            <a:r>
              <a:rPr lang="de-DE" sz="1300" dirty="0">
                <a:solidFill>
                  <a:schemeClr val="tx1"/>
                </a:solidFill>
                <a:sym typeface="Wingdings" panose="05000000000000000000" pitchFamily="2" charset="2"/>
              </a:rPr>
              <a:t>3</a:t>
            </a:r>
            <a:r>
              <a:rPr lang="de-DE" sz="1300" b="1" dirty="0">
                <a:solidFill>
                  <a:schemeClr val="tx1"/>
                </a:solidFill>
                <a:sym typeface="Wingdings" panose="05000000000000000000" pitchFamily="2" charset="2"/>
              </a:rPr>
              <a:t>.  </a:t>
            </a:r>
            <a:r>
              <a:rPr lang="de-DE" sz="1300" b="1" dirty="0">
                <a:solidFill>
                  <a:schemeClr val="tx1"/>
                </a:solidFill>
              </a:rPr>
              <a:t>ein dem nach Absatz 1 Nummer 2 ermittelten Bedarf entsprechendes Zusammenwirken der Angebote von Jugendhilfeleistungen in den Lebens- und Wohnbereichen von jungen Menschen und Familien sichergestellt ist,</a:t>
            </a:r>
          </a:p>
          <a:p>
            <a:pPr marL="0" lvl="1" algn="l">
              <a:lnSpc>
                <a:spcPct val="100000"/>
              </a:lnSpc>
            </a:pPr>
            <a:r>
              <a:rPr lang="de-DE" sz="1300" b="1" dirty="0">
                <a:solidFill>
                  <a:schemeClr val="tx1"/>
                </a:solidFill>
              </a:rPr>
              <a:t>4.  junge Menschen mit Behinderungen oder von Behinderung bedrohte junge Menschen mit jungen Menschen ohne Behinderung gemeinsam unter Berücksichtigung spezifischer Bedarfslagen gefördert werden können,</a:t>
            </a:r>
            <a:endParaRPr lang="de-DE" sz="1300" b="1" dirty="0">
              <a:solidFill>
                <a:schemeClr val="tx1"/>
              </a:solidFill>
              <a:sym typeface="Wingdings" panose="05000000000000000000" pitchFamily="2" charset="2"/>
            </a:endParaRPr>
          </a:p>
          <a:p>
            <a:pPr marL="0" lvl="1" algn="l">
              <a:lnSpc>
                <a:spcPct val="100000"/>
              </a:lnSpc>
            </a:pPr>
            <a:br>
              <a:rPr lang="de-DE" sz="1300" dirty="0">
                <a:solidFill>
                  <a:schemeClr val="tx1"/>
                </a:solidFill>
              </a:rPr>
            </a:br>
            <a:r>
              <a:rPr lang="de-DE" sz="1300" b="1" dirty="0">
                <a:solidFill>
                  <a:schemeClr val="tx1"/>
                </a:solidFill>
              </a:rPr>
              <a:t>(3) Die Planung insbesondere von Diensten zur Gewährung niedrigschwelliger ambulanter Hilfen nach Maßgabe von § 36a Absatz 2 umfasst auch Maßnahmen zur Qualitätsgewährleistung der Leistungserbringung</a:t>
            </a:r>
            <a:r>
              <a:rPr lang="de-DE" sz="1300" dirty="0">
                <a:solidFill>
                  <a:schemeClr val="tx1"/>
                </a:solidFill>
              </a:rPr>
              <a:t>. </a:t>
            </a:r>
            <a:endParaRPr lang="de-DE" sz="1300" dirty="0">
              <a:solidFill>
                <a:schemeClr val="tx1"/>
              </a:solidFill>
              <a:sym typeface="Wingdings" panose="05000000000000000000" pitchFamily="2" charset="2"/>
            </a:endParaRPr>
          </a:p>
        </p:txBody>
      </p:sp>
    </p:spTree>
    <p:extLst>
      <p:ext uri="{BB962C8B-B14F-4D97-AF65-F5344CB8AC3E}">
        <p14:creationId xmlns:p14="http://schemas.microsoft.com/office/powerpoint/2010/main" val="1269132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082254" y="2557289"/>
            <a:ext cx="8136904" cy="4176464"/>
          </a:xfrm>
        </p:spPr>
        <p:txBody>
          <a:bodyPr>
            <a:normAutofit/>
          </a:bodyPr>
          <a:lstStyle/>
          <a:p>
            <a:r>
              <a:rPr lang="de-DE" sz="3000" b="1" dirty="0">
                <a:solidFill>
                  <a:schemeClr val="tx1"/>
                </a:solidFill>
              </a:rPr>
              <a:t>§ 94 SGB VIII Kostenbeitrag</a:t>
            </a:r>
            <a:endParaRPr lang="de-DE" sz="3000" dirty="0"/>
          </a:p>
          <a:p>
            <a:endParaRPr lang="de-DE" sz="1400" dirty="0">
              <a:solidFill>
                <a:schemeClr val="tx1"/>
              </a:solidFill>
              <a:sym typeface="Wingdings" panose="05000000000000000000" pitchFamily="2" charset="2"/>
            </a:endParaRPr>
          </a:p>
          <a:p>
            <a:pPr marL="285750" lvl="1" indent="-285750" algn="l">
              <a:lnSpc>
                <a:spcPct val="100000"/>
              </a:lnSpc>
              <a:buFont typeface="Wingdings" panose="05000000000000000000" pitchFamily="2" charset="2"/>
              <a:buChar char="à"/>
            </a:pPr>
            <a:r>
              <a:rPr lang="de-DE" sz="1400" dirty="0">
                <a:solidFill>
                  <a:schemeClr val="tx1"/>
                </a:solidFill>
                <a:sym typeface="Wingdings" panose="05000000000000000000" pitchFamily="2" charset="2"/>
              </a:rPr>
              <a:t>Der Kostenbeitrag von jungen Menschen, die vollstationär untergebracht sind, reduziert sich von höchstens 75 % auf 25 % des Einkommens</a:t>
            </a:r>
          </a:p>
          <a:p>
            <a:pPr marL="285750" lvl="1" indent="-285750" algn="l">
              <a:lnSpc>
                <a:spcPct val="100000"/>
              </a:lnSpc>
              <a:buFont typeface="Wingdings" panose="05000000000000000000" pitchFamily="2" charset="2"/>
              <a:buChar char="à"/>
            </a:pPr>
            <a:r>
              <a:rPr lang="de-DE" sz="1400" dirty="0">
                <a:solidFill>
                  <a:schemeClr val="tx1"/>
                </a:solidFill>
                <a:sym typeface="Wingdings" panose="05000000000000000000" pitchFamily="2" charset="2"/>
              </a:rPr>
              <a:t>Freiregelungen der Einkommen von Ferienjobs, Ehrenamtliche Tätigkeit oder Ausbildungsvergütung</a:t>
            </a:r>
          </a:p>
          <a:p>
            <a:pPr marL="285750" lvl="1" indent="-285750" algn="l">
              <a:lnSpc>
                <a:spcPct val="100000"/>
              </a:lnSpc>
              <a:buFont typeface="Wingdings" panose="05000000000000000000" pitchFamily="2" charset="2"/>
              <a:buChar char="à"/>
            </a:pPr>
            <a:endParaRPr lang="de-DE" sz="1400" dirty="0">
              <a:solidFill>
                <a:schemeClr val="tx1"/>
              </a:solidFill>
              <a:sym typeface="Wingdings" panose="05000000000000000000" pitchFamily="2" charset="2"/>
            </a:endParaRPr>
          </a:p>
          <a:p>
            <a:r>
              <a:rPr lang="de-DE" sz="3000" b="1" dirty="0">
                <a:solidFill>
                  <a:schemeClr val="tx1"/>
                </a:solidFill>
              </a:rPr>
              <a:t>Verantwortungsgemeinschaft</a:t>
            </a:r>
            <a:endParaRPr lang="de-DE" sz="3000" dirty="0"/>
          </a:p>
          <a:p>
            <a:pPr>
              <a:lnSpc>
                <a:spcPct val="100000"/>
              </a:lnSpc>
            </a:pPr>
            <a:r>
              <a:rPr lang="de-DE" sz="1400" dirty="0">
                <a:solidFill>
                  <a:schemeClr val="tx1"/>
                </a:solidFill>
              </a:rPr>
              <a:t> </a:t>
            </a:r>
          </a:p>
          <a:p>
            <a:pPr marL="285750" lvl="1" indent="-285750" algn="l">
              <a:lnSpc>
                <a:spcPct val="100000"/>
              </a:lnSpc>
              <a:buFont typeface="Wingdings" panose="05000000000000000000" pitchFamily="2" charset="2"/>
              <a:buChar char="à"/>
            </a:pPr>
            <a:r>
              <a:rPr lang="de-DE" sz="1400" dirty="0">
                <a:solidFill>
                  <a:schemeClr val="tx1"/>
                </a:solidFill>
                <a:sym typeface="Wingdings" panose="05000000000000000000" pitchFamily="2" charset="2"/>
              </a:rPr>
              <a:t>Stärkere Verantwortungsgemeinschaft und Einbeziehung aller </a:t>
            </a:r>
            <a:r>
              <a:rPr lang="de-DE" sz="1400" dirty="0" err="1">
                <a:solidFill>
                  <a:schemeClr val="tx1"/>
                </a:solidFill>
                <a:sym typeface="Wingdings" panose="05000000000000000000" pitchFamily="2" charset="2"/>
              </a:rPr>
              <a:t>Akteuer</a:t>
            </a:r>
            <a:r>
              <a:rPr lang="de-DE" sz="1400" dirty="0">
                <a:solidFill>
                  <a:schemeClr val="tx1"/>
                </a:solidFill>
                <a:sym typeface="Wingdings" panose="05000000000000000000" pitchFamily="2" charset="2"/>
              </a:rPr>
              <a:t>*innen im Bereich des Kinderschutzes, </a:t>
            </a:r>
            <a:r>
              <a:rPr lang="de-DE" sz="1400" dirty="0">
                <a:solidFill>
                  <a:schemeClr val="tx1"/>
                </a:solidFill>
                <a:sym typeface="Wingdings" panose="05000000000000000000" pitchFamily="2" charset="2"/>
                <a:hlinkClick r:id="rId3">
                  <a:extLst>
                    <a:ext uri="{A12FA001-AC4F-418D-AE19-62706E023703}">
                      <ahyp:hlinkClr xmlns:ahyp="http://schemas.microsoft.com/office/drawing/2018/hyperlinkcolor" val="tx"/>
                    </a:ext>
                  </a:extLst>
                </a:hlinkClick>
              </a:rPr>
              <a:t>§ 4 KKG</a:t>
            </a:r>
            <a:endParaRPr lang="de-DE" sz="1400" dirty="0">
              <a:solidFill>
                <a:schemeClr val="tx1"/>
              </a:solidFill>
              <a:sym typeface="Wingdings" panose="05000000000000000000" pitchFamily="2" charset="2"/>
            </a:endParaRPr>
          </a:p>
          <a:p>
            <a:pPr marL="285750" lvl="1" indent="-285750" algn="l">
              <a:lnSpc>
                <a:spcPct val="100000"/>
              </a:lnSpc>
              <a:buFont typeface="Wingdings" panose="05000000000000000000" pitchFamily="2" charset="2"/>
              <a:buChar char="à"/>
            </a:pPr>
            <a:r>
              <a:rPr lang="de-DE" sz="1400" dirty="0">
                <a:solidFill>
                  <a:schemeClr val="tx1"/>
                </a:solidFill>
                <a:sym typeface="Wingdings" panose="05000000000000000000" pitchFamily="2" charset="2"/>
              </a:rPr>
              <a:t>Berufsgeheimnisträger*innen </a:t>
            </a:r>
            <a:r>
              <a:rPr lang="de-DE" sz="1400" dirty="0" err="1">
                <a:solidFill>
                  <a:schemeClr val="tx1"/>
                </a:solidFill>
                <a:sym typeface="Wingdings" panose="05000000000000000000" pitchFamily="2" charset="2"/>
              </a:rPr>
              <a:t>iSd</a:t>
            </a:r>
            <a:r>
              <a:rPr lang="de-DE" sz="1400" dirty="0">
                <a:solidFill>
                  <a:schemeClr val="tx1"/>
                </a:solidFill>
                <a:sym typeface="Wingdings" panose="05000000000000000000" pitchFamily="2" charset="2"/>
              </a:rPr>
              <a:t> § 4 KKG die ihre fachlich Einschätzung gegeben haben, werden in die Gefährdungseinschätzung einbezogen und erhalten auch eine Rückmeldung darüber</a:t>
            </a:r>
          </a:p>
          <a:p>
            <a:pPr marL="285750" lvl="1" indent="-285750" algn="l">
              <a:lnSpc>
                <a:spcPct val="100000"/>
              </a:lnSpc>
              <a:buFont typeface="Wingdings" panose="05000000000000000000" pitchFamily="2" charset="2"/>
              <a:buChar char="à"/>
            </a:pPr>
            <a:r>
              <a:rPr lang="de-DE" sz="1400" dirty="0">
                <a:solidFill>
                  <a:schemeClr val="tx1"/>
                </a:solidFill>
                <a:sym typeface="Wingdings" panose="05000000000000000000" pitchFamily="2" charset="2"/>
              </a:rPr>
              <a:t>Gesundheitswesen wird nach dem SGB V stärker zur Mitverantwortung gezwungen</a:t>
            </a:r>
            <a:br>
              <a:rPr lang="de-DE" sz="1400" dirty="0">
                <a:solidFill>
                  <a:schemeClr val="tx1"/>
                </a:solidFill>
                <a:sym typeface="Wingdings" panose="05000000000000000000" pitchFamily="2" charset="2"/>
              </a:rPr>
            </a:br>
            <a:r>
              <a:rPr lang="de-DE" sz="1400" dirty="0">
                <a:solidFill>
                  <a:schemeClr val="tx1"/>
                </a:solidFill>
                <a:sym typeface="Wingdings" panose="05000000000000000000" pitchFamily="2" charset="2"/>
              </a:rPr>
              <a:t>z.B. Absprache zwischen Ärzte*innen</a:t>
            </a:r>
          </a:p>
          <a:p>
            <a:pPr marL="285750" lvl="1" indent="-285750" algn="l">
              <a:lnSpc>
                <a:spcPct val="100000"/>
              </a:lnSpc>
              <a:buFont typeface="Wingdings" panose="05000000000000000000" pitchFamily="2" charset="2"/>
              <a:buChar char="à"/>
            </a:pPr>
            <a:endParaRPr lang="de-DE" sz="1400" dirty="0">
              <a:solidFill>
                <a:schemeClr val="tx1"/>
              </a:solidFill>
              <a:sym typeface="Wingdings" panose="05000000000000000000" pitchFamily="2" charset="2"/>
            </a:endParaRPr>
          </a:p>
          <a:p>
            <a:pPr marL="285750" indent="-285750">
              <a:buFont typeface="Wingdings" panose="05000000000000000000" pitchFamily="2" charset="2"/>
              <a:buChar char="à"/>
            </a:pPr>
            <a:endParaRPr lang="de-DE" sz="1400" dirty="0">
              <a:solidFill>
                <a:schemeClr val="tx1"/>
              </a:solidFill>
              <a:sym typeface="Wingdings" panose="05000000000000000000" pitchFamily="2" charset="2"/>
            </a:endParaRPr>
          </a:p>
          <a:p>
            <a:endParaRPr lang="de-DE" sz="1400" dirty="0">
              <a:solidFill>
                <a:schemeClr val="tx1"/>
              </a:solidFill>
              <a:sym typeface="Wingdings" panose="05000000000000000000" pitchFamily="2" charset="2"/>
            </a:endParaRPr>
          </a:p>
        </p:txBody>
      </p:sp>
    </p:spTree>
    <p:extLst>
      <p:ext uri="{BB962C8B-B14F-4D97-AF65-F5344CB8AC3E}">
        <p14:creationId xmlns:p14="http://schemas.microsoft.com/office/powerpoint/2010/main" val="3779488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Vielen Dank für eure Aufmerksamkeit!</a:t>
            </a:r>
          </a:p>
        </p:txBody>
      </p:sp>
      <p:pic>
        <p:nvPicPr>
          <p:cNvPr id="3" name="Grafik 2">
            <a:extLst>
              <a:ext uri="{FF2B5EF4-FFF2-40B4-BE49-F238E27FC236}">
                <a16:creationId xmlns:a16="http://schemas.microsoft.com/office/drawing/2014/main" id="{66840EC6-3607-86BD-91A7-4A3B58BD4E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78798" y="6301705"/>
            <a:ext cx="3734651" cy="1003529"/>
          </a:xfrm>
          <a:prstGeom prst="rect">
            <a:avLst/>
          </a:prstGeom>
        </p:spPr>
      </p:pic>
    </p:spTree>
    <p:extLst>
      <p:ext uri="{BB962C8B-B14F-4D97-AF65-F5344CB8AC3E}">
        <p14:creationId xmlns:p14="http://schemas.microsoft.com/office/powerpoint/2010/main" val="3409108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22214" y="2557290"/>
            <a:ext cx="8496944" cy="792088"/>
          </a:xfrm>
        </p:spPr>
        <p:txBody>
          <a:bodyPr>
            <a:normAutofit fontScale="90000"/>
          </a:bodyPr>
          <a:lstStyle/>
          <a:p>
            <a:r>
              <a:rPr lang="de-DE" sz="2700" b="1" dirty="0">
                <a:solidFill>
                  <a:schemeClr val="tx1"/>
                </a:solidFill>
              </a:rPr>
              <a:t>INKLUSION im KJSG seit 09.06.2021</a:t>
            </a:r>
            <a:br>
              <a:rPr lang="de-DE" sz="2200" b="1" dirty="0"/>
            </a:br>
            <a:br>
              <a:rPr lang="de-DE" sz="2800" dirty="0"/>
            </a:br>
            <a:endParaRPr lang="de-DE" sz="2800" dirty="0"/>
          </a:p>
        </p:txBody>
      </p:sp>
      <p:sp>
        <p:nvSpPr>
          <p:cNvPr id="3" name="Untertitel 2"/>
          <p:cNvSpPr>
            <a:spLocks noGrp="1"/>
          </p:cNvSpPr>
          <p:nvPr>
            <p:ph type="subTitle" idx="1"/>
          </p:nvPr>
        </p:nvSpPr>
        <p:spPr>
          <a:xfrm>
            <a:off x="1082254" y="3349378"/>
            <a:ext cx="7546585" cy="3096343"/>
          </a:xfrm>
        </p:spPr>
        <p:txBody>
          <a:bodyPr>
            <a:normAutofit/>
          </a:bodyPr>
          <a:lstStyle/>
          <a:p>
            <a:r>
              <a:rPr lang="de-DE" b="1" dirty="0">
                <a:solidFill>
                  <a:schemeClr val="tx1"/>
                </a:solidFill>
              </a:rPr>
              <a:t>Inklusion in der Kinder- und Jugendarbeit wird gestärkt</a:t>
            </a:r>
            <a:endParaRPr lang="de-DE" dirty="0">
              <a:solidFill>
                <a:schemeClr val="tx1"/>
              </a:solidFill>
            </a:endParaRPr>
          </a:p>
          <a:p>
            <a:pPr marL="342900" indent="-342900">
              <a:buFont typeface="Arial" panose="020B0604020202020204" pitchFamily="34" charset="0"/>
              <a:buChar char="•"/>
            </a:pPr>
            <a:r>
              <a:rPr lang="de-DE" sz="1800" dirty="0">
                <a:solidFill>
                  <a:schemeClr val="tx1"/>
                </a:solidFill>
              </a:rPr>
              <a:t>alle Kinder und Jugendlichen - ob mit Behinderung oder ohne - zum leistungsberechtigten Personenkreis der Kinder- und Jugendhilfe gehören und</a:t>
            </a:r>
          </a:p>
          <a:p>
            <a:pPr marL="342900" indent="-342900">
              <a:buFont typeface="Arial" panose="020B0604020202020204" pitchFamily="34" charset="0"/>
              <a:buChar char="•"/>
            </a:pPr>
            <a:r>
              <a:rPr lang="de-DE" sz="1800" dirty="0">
                <a:solidFill>
                  <a:schemeClr val="tx1"/>
                </a:solidFill>
              </a:rPr>
              <a:t>die Zuständigkeit im Hinblick auf die Kostenübernahme nicht behinderungsbedingt wechselt</a:t>
            </a:r>
          </a:p>
          <a:p>
            <a:pPr marL="342900" indent="-342900">
              <a:buFont typeface="Arial" panose="020B0604020202020204" pitchFamily="34" charset="0"/>
              <a:buChar char="•"/>
            </a:pPr>
            <a:endParaRPr lang="de-DE" dirty="0"/>
          </a:p>
        </p:txBody>
      </p:sp>
      <p:pic>
        <p:nvPicPr>
          <p:cNvPr id="4" name="Grafik 3">
            <a:extLst>
              <a:ext uri="{FF2B5EF4-FFF2-40B4-BE49-F238E27FC236}">
                <a16:creationId xmlns:a16="http://schemas.microsoft.com/office/drawing/2014/main" id="{731C49E4-5855-6AB3-3627-6C780A8DE0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8798" y="6301705"/>
            <a:ext cx="3734651" cy="1003529"/>
          </a:xfrm>
          <a:prstGeom prst="rect">
            <a:avLst/>
          </a:prstGeom>
        </p:spPr>
      </p:pic>
    </p:spTree>
    <p:extLst>
      <p:ext uri="{BB962C8B-B14F-4D97-AF65-F5344CB8AC3E}">
        <p14:creationId xmlns:p14="http://schemas.microsoft.com/office/powerpoint/2010/main" val="37118337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082254" y="2557289"/>
            <a:ext cx="8136904" cy="4176464"/>
          </a:xfrm>
        </p:spPr>
        <p:txBody>
          <a:bodyPr>
            <a:normAutofit/>
          </a:bodyPr>
          <a:lstStyle/>
          <a:p>
            <a:endParaRPr lang="de-DE" sz="3000" dirty="0">
              <a:solidFill>
                <a:schemeClr val="tx1"/>
              </a:solidFill>
            </a:endParaRPr>
          </a:p>
          <a:p>
            <a:pPr algn="ctr">
              <a:lnSpc>
                <a:spcPct val="150000"/>
              </a:lnSpc>
              <a:spcBef>
                <a:spcPts val="0"/>
              </a:spcBef>
            </a:pPr>
            <a:r>
              <a:rPr lang="de-DE" sz="5400" dirty="0">
                <a:solidFill>
                  <a:schemeClr val="tx1"/>
                </a:solidFill>
              </a:rPr>
              <a:t>Ein guter Überblick</a:t>
            </a:r>
          </a:p>
          <a:p>
            <a:pPr algn="ctr">
              <a:lnSpc>
                <a:spcPct val="150000"/>
              </a:lnSpc>
              <a:spcBef>
                <a:spcPts val="0"/>
              </a:spcBef>
            </a:pPr>
            <a:r>
              <a:rPr lang="de-DE" sz="3000" dirty="0">
                <a:hlinkClick r:id="rId3"/>
              </a:rPr>
              <a:t>https://</a:t>
            </a:r>
            <a:r>
              <a:rPr lang="de-DE" sz="3000" dirty="0" err="1">
                <a:hlinkClick r:id="rId3"/>
              </a:rPr>
              <a:t>www.dgsf.org</a:t>
            </a:r>
            <a:r>
              <a:rPr lang="de-DE" sz="3000" dirty="0">
                <a:hlinkClick r:id="rId3"/>
              </a:rPr>
              <a:t>/</a:t>
            </a:r>
            <a:r>
              <a:rPr lang="de-DE" sz="3000" dirty="0" err="1">
                <a:hlinkClick r:id="rId3"/>
              </a:rPr>
              <a:t>themen</a:t>
            </a:r>
            <a:r>
              <a:rPr lang="de-DE" sz="3000" dirty="0">
                <a:hlinkClick r:id="rId3"/>
              </a:rPr>
              <a:t>/Familien-Jugend-Sozialpolitisches/informationen-zur-</a:t>
            </a:r>
            <a:r>
              <a:rPr lang="de-DE" sz="3000" dirty="0" err="1">
                <a:hlinkClick r:id="rId3"/>
              </a:rPr>
              <a:t>sgb</a:t>
            </a:r>
            <a:r>
              <a:rPr lang="de-DE" sz="3000" dirty="0">
                <a:hlinkClick r:id="rId3"/>
              </a:rPr>
              <a:t>-viii-reform</a:t>
            </a:r>
            <a:endParaRPr lang="de-DE" sz="3000" dirty="0"/>
          </a:p>
          <a:p>
            <a:pPr>
              <a:lnSpc>
                <a:spcPct val="150000"/>
              </a:lnSpc>
              <a:spcBef>
                <a:spcPts val="0"/>
              </a:spcBef>
            </a:pPr>
            <a:endParaRPr lang="de-DE" dirty="0"/>
          </a:p>
          <a:p>
            <a:pPr lvl="1"/>
            <a:endParaRPr lang="de-DE" dirty="0"/>
          </a:p>
        </p:txBody>
      </p:sp>
      <p:pic>
        <p:nvPicPr>
          <p:cNvPr id="4" name="Grafik 3">
            <a:extLst>
              <a:ext uri="{FF2B5EF4-FFF2-40B4-BE49-F238E27FC236}">
                <a16:creationId xmlns:a16="http://schemas.microsoft.com/office/drawing/2014/main" id="{BCD7290F-ED2D-9F1F-985B-C8AE0085A76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78798" y="6301705"/>
            <a:ext cx="3734651" cy="1003529"/>
          </a:xfrm>
          <a:prstGeom prst="rect">
            <a:avLst/>
          </a:prstGeom>
        </p:spPr>
      </p:pic>
    </p:spTree>
    <p:extLst>
      <p:ext uri="{BB962C8B-B14F-4D97-AF65-F5344CB8AC3E}">
        <p14:creationId xmlns:p14="http://schemas.microsoft.com/office/powerpoint/2010/main" val="3519856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434182" y="2629296"/>
            <a:ext cx="9000999" cy="4536505"/>
          </a:xfrm>
        </p:spPr>
        <p:txBody>
          <a:bodyPr>
            <a:noAutofit/>
          </a:bodyPr>
          <a:lstStyle/>
          <a:p>
            <a:pPr lvl="1" algn="l">
              <a:lnSpc>
                <a:spcPct val="100000"/>
              </a:lnSpc>
              <a:spcBef>
                <a:spcPts val="0"/>
              </a:spcBef>
            </a:pPr>
            <a:r>
              <a:rPr lang="de-DE" sz="3600" b="1" dirty="0">
                <a:solidFill>
                  <a:schemeClr val="tx1"/>
                </a:solidFill>
              </a:rPr>
              <a:t>§ 11 Abs. 1</a:t>
            </a:r>
            <a:endParaRPr lang="de-DE" b="1" dirty="0">
              <a:solidFill>
                <a:schemeClr val="tx1"/>
              </a:solidFill>
            </a:endParaRPr>
          </a:p>
          <a:p>
            <a:pPr lvl="1" algn="l"/>
            <a:endParaRPr lang="de-DE" sz="1100" dirty="0">
              <a:solidFill>
                <a:schemeClr val="tx1"/>
              </a:solidFill>
            </a:endParaRPr>
          </a:p>
          <a:p>
            <a:pPr lvl="1" algn="l">
              <a:lnSpc>
                <a:spcPct val="100000"/>
              </a:lnSpc>
              <a:spcBef>
                <a:spcPts val="0"/>
              </a:spcBef>
            </a:pPr>
            <a:r>
              <a:rPr lang="de-DE" dirty="0">
                <a:solidFill>
                  <a:schemeClr val="tx1"/>
                </a:solidFill>
              </a:rPr>
              <a:t>Jungen Menschen sind die zur Förderung ihrer Entwicklung erforderlichen Angebote der Jugendarbeit zur Verfügung zu stellen. Sie sollen an den Interessen junger Menschen anknüpfen und von ihnen mitbestimmt und mitgestaltet werden, sie zur Selbstbestimmung befähigen und zu gesellschaftlicher Mitverantwortung und zu sozialem Engagement anregen und hinführen. </a:t>
            </a:r>
            <a:r>
              <a:rPr lang="de-DE" b="1" dirty="0">
                <a:solidFill>
                  <a:schemeClr val="tx1"/>
                </a:solidFill>
              </a:rPr>
              <a:t>Dabei sollen die Zugänglichkeit und Nutzbarkeit der Angebote für junge Menschen mit Behinderungen sichergestellt werden.</a:t>
            </a:r>
            <a:endParaRPr lang="de-DE" sz="1600" b="1" dirty="0">
              <a:solidFill>
                <a:schemeClr val="tx1"/>
              </a:solidFill>
            </a:endParaRPr>
          </a:p>
        </p:txBody>
      </p:sp>
    </p:spTree>
    <p:extLst>
      <p:ext uri="{BB962C8B-B14F-4D97-AF65-F5344CB8AC3E}">
        <p14:creationId xmlns:p14="http://schemas.microsoft.com/office/powerpoint/2010/main" val="3352344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722213" y="2557289"/>
            <a:ext cx="8526289" cy="4176465"/>
          </a:xfrm>
        </p:spPr>
        <p:txBody>
          <a:bodyPr>
            <a:normAutofit fontScale="77500" lnSpcReduction="20000"/>
          </a:bodyPr>
          <a:lstStyle/>
          <a:p>
            <a:pPr lvl="1" algn="l"/>
            <a:r>
              <a:rPr lang="de-DE" sz="2800" dirty="0">
                <a:solidFill>
                  <a:schemeClr val="tx1"/>
                </a:solidFill>
              </a:rPr>
              <a:t>Sicherstellen, dass Aktivitäten, Einrichtungen, Maßnahmen der Jugendarbeit für alle jungen Menschen bereitgehalten werden. </a:t>
            </a:r>
          </a:p>
          <a:p>
            <a:pPr lvl="1" algn="l"/>
            <a:r>
              <a:rPr lang="de-DE" sz="2800" b="1" dirty="0">
                <a:solidFill>
                  <a:schemeClr val="tx1"/>
                </a:solidFill>
              </a:rPr>
              <a:t>d.h. nicht, dass jede:r bei allem vollumfänglich mitmachen können muss </a:t>
            </a:r>
          </a:p>
          <a:p>
            <a:pPr lvl="1" algn="l"/>
            <a:r>
              <a:rPr lang="de-DE" sz="2800" dirty="0">
                <a:solidFill>
                  <a:schemeClr val="tx1"/>
                </a:solidFill>
              </a:rPr>
              <a:t>sondern: </a:t>
            </a:r>
          </a:p>
          <a:p>
            <a:pPr marL="961400" lvl="1" indent="-457200" algn="l">
              <a:buFont typeface="Wingdings" panose="05000000000000000000" pitchFamily="2" charset="2"/>
              <a:buChar char="Ø"/>
            </a:pPr>
            <a:r>
              <a:rPr lang="de-DE" sz="2800" dirty="0">
                <a:solidFill>
                  <a:schemeClr val="tx1"/>
                </a:solidFill>
              </a:rPr>
              <a:t>es muss angemessene und zugängliche Angebote in der Gesamtvielfalt geben </a:t>
            </a:r>
          </a:p>
          <a:p>
            <a:pPr marL="961400" lvl="1" indent="-457200" algn="l">
              <a:buFont typeface="Wingdings" panose="05000000000000000000" pitchFamily="2" charset="2"/>
              <a:buChar char="Ø"/>
            </a:pPr>
            <a:r>
              <a:rPr lang="de-DE" sz="2800" dirty="0">
                <a:solidFill>
                  <a:schemeClr val="tx1"/>
                </a:solidFill>
              </a:rPr>
              <a:t>kein willkürlicher oder unangemessener Ausschluss junger Menschen von Aktivitäten aufgrund einer Behinderung</a:t>
            </a:r>
            <a:endParaRPr lang="de-DE" sz="2500" b="1" dirty="0">
              <a:solidFill>
                <a:schemeClr val="tx1"/>
              </a:solidFill>
            </a:endParaRPr>
          </a:p>
        </p:txBody>
      </p:sp>
    </p:spTree>
    <p:extLst>
      <p:ext uri="{BB962C8B-B14F-4D97-AF65-F5344CB8AC3E}">
        <p14:creationId xmlns:p14="http://schemas.microsoft.com/office/powerpoint/2010/main" val="3064303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722213" y="2557289"/>
            <a:ext cx="8526289" cy="4176465"/>
          </a:xfrm>
        </p:spPr>
        <p:txBody>
          <a:bodyPr>
            <a:normAutofit/>
          </a:bodyPr>
          <a:lstStyle/>
          <a:p>
            <a:pPr lvl="1" algn="l"/>
            <a:endParaRPr lang="de-DE" sz="3600" dirty="0">
              <a:solidFill>
                <a:schemeClr val="tx1"/>
              </a:solidFill>
            </a:endParaRPr>
          </a:p>
          <a:p>
            <a:pPr lvl="1" algn="l"/>
            <a:r>
              <a:rPr lang="de-DE" sz="3600" b="1" dirty="0">
                <a:solidFill>
                  <a:schemeClr val="tx1"/>
                </a:solidFill>
              </a:rPr>
              <a:t>Adressaten der Norm:</a:t>
            </a:r>
          </a:p>
          <a:p>
            <a:pPr marL="961400" lvl="1" indent="-457200" algn="l">
              <a:buFont typeface="Arial" panose="020B0604020202020204" pitchFamily="34" charset="0"/>
              <a:buChar char="•"/>
            </a:pPr>
            <a:r>
              <a:rPr lang="de-DE" sz="2800" dirty="0">
                <a:solidFill>
                  <a:schemeClr val="tx1"/>
                </a:solidFill>
              </a:rPr>
              <a:t>öffentlicher Träger </a:t>
            </a:r>
          </a:p>
          <a:p>
            <a:pPr marL="961400" lvl="1" indent="-457200" algn="l">
              <a:buFont typeface="Arial" panose="020B0604020202020204" pitchFamily="34" charset="0"/>
              <a:buChar char="•"/>
            </a:pPr>
            <a:r>
              <a:rPr lang="de-DE" sz="2800" dirty="0">
                <a:solidFill>
                  <a:schemeClr val="tx1"/>
                </a:solidFill>
              </a:rPr>
              <a:t>Landesregierungen</a:t>
            </a:r>
          </a:p>
          <a:p>
            <a:pPr marL="961400" lvl="1" indent="-457200" algn="l">
              <a:buFont typeface="Arial" panose="020B0604020202020204" pitchFamily="34" charset="0"/>
              <a:buChar char="•"/>
            </a:pPr>
            <a:r>
              <a:rPr lang="de-DE" sz="2800" dirty="0">
                <a:solidFill>
                  <a:schemeClr val="tx1"/>
                </a:solidFill>
              </a:rPr>
              <a:t>Kreisfreie Städte und Landkreise </a:t>
            </a:r>
          </a:p>
          <a:p>
            <a:pPr marL="961400" lvl="1" indent="-457200" algn="l">
              <a:buFont typeface="Arial" panose="020B0604020202020204" pitchFamily="34" charset="0"/>
              <a:buChar char="•"/>
            </a:pPr>
            <a:r>
              <a:rPr lang="de-DE" sz="2800" dirty="0">
                <a:solidFill>
                  <a:schemeClr val="tx1"/>
                </a:solidFill>
              </a:rPr>
              <a:t>im Rahmen von Art. 30 AGSG: Gemeinden </a:t>
            </a:r>
          </a:p>
          <a:p>
            <a:pPr marL="961400" lvl="1" indent="-457200" algn="l">
              <a:buFont typeface="Arial" panose="020B0604020202020204" pitchFamily="34" charset="0"/>
              <a:buChar char="•"/>
            </a:pPr>
            <a:r>
              <a:rPr lang="de-DE" sz="2800" dirty="0">
                <a:solidFill>
                  <a:schemeClr val="tx1"/>
                </a:solidFill>
              </a:rPr>
              <a:t>im Rahmen von Art. 31 AGSG: Bezirke</a:t>
            </a:r>
          </a:p>
          <a:p>
            <a:pPr marL="961400" lvl="1" indent="-457200" algn="l">
              <a:buFont typeface="Arial" panose="020B0604020202020204" pitchFamily="34" charset="0"/>
              <a:buChar char="•"/>
            </a:pPr>
            <a:r>
              <a:rPr lang="de-DE" sz="2800" dirty="0">
                <a:solidFill>
                  <a:schemeClr val="tx1"/>
                </a:solidFill>
              </a:rPr>
              <a:t>im Rahmen von Art. 32 AGSG: BJR </a:t>
            </a:r>
            <a:endParaRPr lang="de-DE" sz="2500" b="1" dirty="0">
              <a:solidFill>
                <a:schemeClr val="tx1"/>
              </a:solidFill>
            </a:endParaRPr>
          </a:p>
        </p:txBody>
      </p:sp>
    </p:spTree>
    <p:extLst>
      <p:ext uri="{BB962C8B-B14F-4D97-AF65-F5344CB8AC3E}">
        <p14:creationId xmlns:p14="http://schemas.microsoft.com/office/powerpoint/2010/main" val="3510972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722213" y="2557289"/>
            <a:ext cx="8526289" cy="4176465"/>
          </a:xfrm>
        </p:spPr>
        <p:txBody>
          <a:bodyPr>
            <a:normAutofit fontScale="85000" lnSpcReduction="10000"/>
          </a:bodyPr>
          <a:lstStyle/>
          <a:p>
            <a:pPr lvl="1" algn="l"/>
            <a:endParaRPr lang="de-DE" sz="3600" dirty="0">
              <a:solidFill>
                <a:schemeClr val="tx1"/>
              </a:solidFill>
            </a:endParaRPr>
          </a:p>
          <a:p>
            <a:pPr lvl="1" algn="l"/>
            <a:r>
              <a:rPr lang="de-DE" sz="3600" dirty="0">
                <a:solidFill>
                  <a:schemeClr val="tx1"/>
                </a:solidFill>
              </a:rPr>
              <a:t>Rechtspflicht der Norm:</a:t>
            </a:r>
          </a:p>
          <a:p>
            <a:pPr marL="961400" lvl="1" indent="-457200" algn="l">
              <a:buFont typeface="Arial" panose="020B0604020202020204" pitchFamily="34" charset="0"/>
              <a:buChar char="•"/>
            </a:pPr>
            <a:r>
              <a:rPr lang="de-DE" sz="2800" dirty="0">
                <a:solidFill>
                  <a:schemeClr val="tx1"/>
                </a:solidFill>
              </a:rPr>
              <a:t>§ 11 = objektive Rechtsverpflichtung (Perspektive des Staates, kann nicht eingeklagt werden)</a:t>
            </a:r>
          </a:p>
          <a:p>
            <a:pPr marL="961400" lvl="1" indent="-457200" algn="l">
              <a:buFont typeface="Arial" panose="020B0604020202020204" pitchFamily="34" charset="0"/>
              <a:buChar char="•"/>
            </a:pPr>
            <a:r>
              <a:rPr lang="de-DE" sz="2800" dirty="0">
                <a:solidFill>
                  <a:schemeClr val="tx1"/>
                </a:solidFill>
              </a:rPr>
              <a:t>d.h. der öffentliche Träger muss die bedarfsgerechte Ausstattung der Jugendarbeit bereitstellen </a:t>
            </a:r>
          </a:p>
          <a:p>
            <a:pPr marL="961400" lvl="1" indent="-457200" algn="l">
              <a:buFont typeface="Arial" panose="020B0604020202020204" pitchFamily="34" charset="0"/>
              <a:buChar char="•"/>
            </a:pPr>
            <a:r>
              <a:rPr lang="de-DE" sz="2800" dirty="0">
                <a:solidFill>
                  <a:schemeClr val="tx1"/>
                </a:solidFill>
              </a:rPr>
              <a:t>der Bedarf wird über die Jugendhilfeplanung ermittelt (Pflichtaufgabe der KOJA/Jugendämter)</a:t>
            </a:r>
          </a:p>
          <a:p>
            <a:pPr marL="961400" lvl="1" indent="-457200" algn="l">
              <a:buFont typeface="Arial" panose="020B0604020202020204" pitchFamily="34" charset="0"/>
              <a:buChar char="•"/>
            </a:pPr>
            <a:r>
              <a:rPr lang="de-DE" sz="2800" dirty="0">
                <a:solidFill>
                  <a:schemeClr val="tx1"/>
                </a:solidFill>
              </a:rPr>
              <a:t>Satz 3: „Soll“-Vorschrift = „muss wenn kann“</a:t>
            </a:r>
            <a:endParaRPr lang="de-DE" sz="2500" b="1" dirty="0">
              <a:solidFill>
                <a:schemeClr val="tx1"/>
              </a:solidFill>
            </a:endParaRPr>
          </a:p>
        </p:txBody>
      </p:sp>
    </p:spTree>
    <p:extLst>
      <p:ext uri="{BB962C8B-B14F-4D97-AF65-F5344CB8AC3E}">
        <p14:creationId xmlns:p14="http://schemas.microsoft.com/office/powerpoint/2010/main" val="3231641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578199" y="2125241"/>
            <a:ext cx="8640960" cy="4968552"/>
          </a:xfrm>
        </p:spPr>
        <p:txBody>
          <a:bodyPr>
            <a:normAutofit/>
          </a:bodyPr>
          <a:lstStyle/>
          <a:p>
            <a:pPr lvl="1" algn="l"/>
            <a:endParaRPr lang="de-DE" sz="3600" dirty="0">
              <a:solidFill>
                <a:schemeClr val="tx1"/>
              </a:solidFill>
            </a:endParaRPr>
          </a:p>
          <a:p>
            <a:pPr lvl="1" algn="l"/>
            <a:r>
              <a:rPr lang="de-DE" sz="4400" b="1" dirty="0">
                <a:solidFill>
                  <a:schemeClr val="tx1"/>
                </a:solidFill>
              </a:rPr>
              <a:t>Auswirkungen:</a:t>
            </a:r>
          </a:p>
          <a:p>
            <a:pPr marL="961400" lvl="1" indent="-457200" algn="l">
              <a:buFont typeface="Arial" panose="020B0604020202020204" pitchFamily="34" charset="0"/>
              <a:buChar char="•"/>
            </a:pPr>
            <a:endParaRPr lang="de-DE" sz="2800" dirty="0">
              <a:solidFill>
                <a:schemeClr val="tx1"/>
              </a:solidFill>
            </a:endParaRPr>
          </a:p>
          <a:p>
            <a:pPr marL="961400" lvl="1" indent="-457200" algn="l">
              <a:buFont typeface="Arial" panose="020B0604020202020204" pitchFamily="34" charset="0"/>
              <a:buChar char="•"/>
            </a:pPr>
            <a:r>
              <a:rPr lang="de-DE" sz="2800" dirty="0">
                <a:solidFill>
                  <a:schemeClr val="tx1"/>
                </a:solidFill>
              </a:rPr>
              <a:t>Überprüfen der Jugendhilfepläne </a:t>
            </a:r>
          </a:p>
          <a:p>
            <a:pPr marL="961400" lvl="1" indent="-457200" algn="l">
              <a:buFont typeface="Arial" panose="020B0604020202020204" pitchFamily="34" charset="0"/>
              <a:buChar char="•"/>
            </a:pPr>
            <a:r>
              <a:rPr lang="de-DE" sz="2800" dirty="0">
                <a:solidFill>
                  <a:schemeClr val="tx1"/>
                </a:solidFill>
              </a:rPr>
              <a:t>Überprüfen gesetzlicher Vorschriften </a:t>
            </a:r>
          </a:p>
          <a:p>
            <a:pPr marL="961400" lvl="1" indent="-457200" algn="l">
              <a:buFont typeface="Arial" panose="020B0604020202020204" pitchFamily="34" charset="0"/>
              <a:buChar char="•"/>
            </a:pPr>
            <a:r>
              <a:rPr lang="de-DE" sz="2800" dirty="0">
                <a:solidFill>
                  <a:schemeClr val="tx1"/>
                </a:solidFill>
              </a:rPr>
              <a:t>Überprüfen von Förderrichtlinien und Vorgaben für Aktivitäten; Anpassen und ggf. Flexibilisieren (z.B. Altersgruppen)  </a:t>
            </a:r>
          </a:p>
          <a:p>
            <a:pPr marL="961400" lvl="1" indent="-457200" algn="l">
              <a:buFont typeface="Arial" panose="020B0604020202020204" pitchFamily="34" charset="0"/>
              <a:buChar char="•"/>
            </a:pPr>
            <a:endParaRPr lang="de-DE" sz="2500" b="1" dirty="0">
              <a:solidFill>
                <a:schemeClr val="tx1"/>
              </a:solidFill>
            </a:endParaRPr>
          </a:p>
        </p:txBody>
      </p:sp>
    </p:spTree>
    <p:extLst>
      <p:ext uri="{BB962C8B-B14F-4D97-AF65-F5344CB8AC3E}">
        <p14:creationId xmlns:p14="http://schemas.microsoft.com/office/powerpoint/2010/main" val="3703932210"/>
      </p:ext>
    </p:extLst>
  </p:cSld>
  <p:clrMapOvr>
    <a:masterClrMapping/>
  </p:clrMapOvr>
</p:sld>
</file>

<file path=ppt/theme/theme1.xml><?xml version="1.0" encoding="utf-8"?>
<a:theme xmlns:a="http://schemas.openxmlformats.org/drawingml/2006/main" name="BJR Titel">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3386</Words>
  <Application>Microsoft Office PowerPoint</Application>
  <PresentationFormat>Benutzerdefiniert</PresentationFormat>
  <Paragraphs>330</Paragraphs>
  <Slides>40</Slides>
  <Notes>12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40</vt:i4>
      </vt:variant>
    </vt:vector>
  </HeadingPairs>
  <TitlesOfParts>
    <vt:vector size="45" baseType="lpstr">
      <vt:lpstr>Arial</vt:lpstr>
      <vt:lpstr>Calibri</vt:lpstr>
      <vt:lpstr>MetaPlusNormalRoman</vt:lpstr>
      <vt:lpstr>Wingdings</vt:lpstr>
      <vt:lpstr>BJR Titel</vt:lpstr>
      <vt:lpstr>PowerPoint-Präsentation</vt:lpstr>
      <vt:lpstr>Ablauf   </vt:lpstr>
      <vt:lpstr>KJSG seit 09.06.2021  </vt:lpstr>
      <vt:lpstr>INKLUSION im KJSG seit 09.06.2021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Vielen Dank für eure Aufmerksamkeit!</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Voigts-Rhetz von Friederike</dc:creator>
  <cp:lastModifiedBy>Birol Merdan</cp:lastModifiedBy>
  <cp:revision>137</cp:revision>
  <cp:lastPrinted>2013-09-04T13:10:43Z</cp:lastPrinted>
  <dcterms:created xsi:type="dcterms:W3CDTF">2020-05-05T09:38:50Z</dcterms:created>
  <dcterms:modified xsi:type="dcterms:W3CDTF">2022-05-23T07:02:59Z</dcterms:modified>
</cp:coreProperties>
</file>